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82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95" r:id="rId3"/>
    <p:sldId id="299" r:id="rId4"/>
    <p:sldId id="296" r:id="rId5"/>
    <p:sldId id="297" r:id="rId6"/>
    <p:sldId id="298" r:id="rId7"/>
    <p:sldId id="294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1" r:id="rId42"/>
    <p:sldId id="293" r:id="rId43"/>
  </p:sldIdLst>
  <p:sldSz cx="9144000" cy="6858000" type="screen4x3"/>
  <p:notesSz cx="6858000" cy="9144000"/>
  <p:embeddedFontLst>
    <p:embeddedFont>
      <p:font typeface="Calibri" pitchFamily="34" charset="0"/>
      <p:regular r:id="rId46"/>
      <p:bold r:id="rId47"/>
      <p:italic r:id="rId48"/>
      <p:boldItalic r:id="rId49"/>
    </p:embeddedFont>
    <p:embeddedFont>
      <p:font typeface="Constantia" pitchFamily="18" charset="0"/>
      <p:regular r:id="rId50"/>
      <p:bold r:id="rId51"/>
      <p:italic r:id="rId52"/>
      <p:boldItalic r:id="rId53"/>
    </p:embeddedFont>
    <p:embeddedFont>
      <p:font typeface="Wingdings 2" pitchFamily="18" charset="2"/>
      <p:regular r:id="rId54"/>
    </p:embeddedFont>
  </p:embeddedFontLst>
  <p:custDataLst>
    <p:tags r:id="rId55"/>
  </p:custDataLst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0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8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2.fntdata"/><Relationship Id="rId50" Type="http://schemas.openxmlformats.org/officeDocument/2006/relationships/font" Target="fonts/font5.fntdata"/><Relationship Id="rId55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1.fntdata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3" Type="http://schemas.openxmlformats.org/officeDocument/2006/relationships/font" Target="fonts/font8.fntdata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4.fntdata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52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font" Target="fonts/font3.fntdata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font" Target="fonts/font6.fntdata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D19457-79C5-49A0-A737-ABC5DED104AF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41216B-20B9-4037-BE22-50D179825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CE3363-A6D8-4515-AE5E-A99AC8AEC097}" type="datetimeFigureOut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97D6B6-D3B2-421B-9D4F-7FCD00EF78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704629-5769-498B-B705-191DC93B84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DC2ADF-0679-46E4-ACF2-3FF04E76D4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AA877D-7AED-49C0-B47E-F32B5D3754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B4C455-C40F-487E-92B6-827D741392F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050A6B-D879-40BF-A27D-4F43C42AB9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1F844E-3AC7-4445-B17E-34472E8E2B7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7D492B-8866-4FFC-B4B0-F409097A093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931F3E-AE08-4DAB-B853-AA214F21C2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3D1370-5CFA-4118-BC76-81239B8B22C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92DE63-B6AD-4983-BF3D-D19D15FE0DD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66A3D2-0BA1-4A44-9DAF-204041CF18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21514F-2098-4B75-8046-340A332305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8055D7-C774-41FE-9749-BF8F095625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E017B3-2E48-4D7E-9AEC-332715D6FB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B38AC3-A593-4A15-9C39-E3ED5EA062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AC91BD-C39C-40E5-8B14-E380B9CBE27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3314C0-D988-4635-AC23-EC2AE35036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3E444F-4CEE-4487-B44A-61228A7E197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452769-0900-425B-B2BF-2BF331C6FE7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F0EEEB-5AFF-4B40-A75C-C18628B0E5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A64FDF-EDDA-4E14-8F9F-65DF1D59CA7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14EB1F-DB18-4B95-BE91-BE997993D3A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D00126-2DCC-4154-A62D-50B37844F32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32BA49-552E-4D62-B8E9-1952620E84A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F4A5FA-6B3C-49A1-830A-100F9AE759B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CE532B-19FE-4012-9C82-48DA20FFC3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588C5A-4C7E-429F-96B6-1D9F7D283B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FF34CA-C41B-4D75-912A-78DD27EAC39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F6F6A0-F2FF-4F7C-92AD-12E6D17E6AA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3079A9-1DEA-49AF-9EC6-107801654F9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04702-9256-4C86-B80C-8C20843D2F7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9D8064-EAA4-43C9-99C8-DEC3F47CA3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9347C7-0FA5-4CDE-87DD-BEE7A9646B4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B91C1F-6345-43D9-AB85-84DAFEAF7D4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900CFB-4F4F-45AC-965B-509071546BA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67FC9-175C-4258-ACE9-6B3E80B0579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1DFC80-6509-408E-84C8-5363A06A221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674688-68A2-4BE4-81DB-77D38DFA1CA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B9D57C-81DE-4FE3-BBF3-35EB24D9C88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D98A6E-3AC4-4B00-8FDC-7113C9270FE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153DE5-CAF0-45AA-8572-5C01543BD3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a-IR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60D0BF-3444-4D4C-AD63-476F77DD53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3570A-73EE-4F4A-B229-D023E53E89FB}" type="datetime1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Systems (eadeli@iust.ac.ir)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A690F-FF63-49DC-A5B4-5D2FD2BAB4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FCCB6-9645-47E7-A07E-B749C1815397}" type="datetime1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Systems (eadeli@iust.ac.ir)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40101-890A-4511-966C-F9CC75EB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37544-947C-488E-BF0B-2A7FD81F2DFB}" type="datetime1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Systems (eadeli@iust.ac.ir)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F0881-DF49-46DD-96D1-C80FF5B7A2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441325" y="149225"/>
            <a:ext cx="317658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i="1" dirty="0">
                <a:latin typeface="+mn-lt"/>
                <a:cs typeface="+mn-cs"/>
              </a:rPr>
              <a:t>Fundamentals of Multimedia, Chapter 1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rot="10800000">
            <a:off x="428625" y="500063"/>
            <a:ext cx="8286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897F-B060-4BA4-9462-50FE9D7D8204}" type="datetime1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Systems (eadeli@iust.ac.ir)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522D8-1596-420B-8D7F-3CB6C1A4D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06DD3-8843-42C5-9F8B-7EF8E1843B2E}" type="datetime1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Systems (eadeli@iust.ac.ir)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B4769-71FE-4C98-BB5A-C41F04D07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3DD90-0380-4A2B-81A7-43CFC2B400E6}" type="datetime1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Systems (eadeli@iust.ac.ir)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9A313-E435-4C95-9F95-887A8D8B87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1D3DB-09F7-4838-94B1-50BA74DE1047}" type="datetime1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Systems (eadeli@iust.ac.ir)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FF202-8FF4-454D-A000-411F65263F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9E286-C0B4-4AD6-AB61-7330173B0341}" type="datetime1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Systems (eadeli@iust.ac.ir)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5D08E-5082-411D-ABFD-B4581E86A1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C62D8-D816-442E-9269-76ED9E4160C9}" type="datetime1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Systems (eadeli@iust.ac.ir)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9252B-E1CC-40E4-A7A1-337D0A72C8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8BA76-C336-4FCF-8BF1-6A7AD2A63ED4}" type="datetime1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Systems (eadeli@iust.ac.ir)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0926D-5335-477A-AE3F-4FDA1FC01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91E13-5012-4B6A-A550-DC1936210FCC}" type="datetime1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Multimedia Systems (eadeli@iust.ac.ir)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2E135-485C-4953-B382-554D94EA33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AE713A7-0BCE-4F54-A834-9A7EB0511B28}" type="datetime1">
              <a:rPr lang="en-US"/>
              <a:pPr>
                <a:defRPr/>
              </a:pPr>
              <a:t>10/13/2014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Multimedia Systems (eadeli@iust.ac.ir)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93EAD7E-FF4E-4122-AFEB-2F1CE90C0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9" r:id="rId9"/>
    <p:sldLayoutId id="2147483894" r:id="rId10"/>
    <p:sldLayoutId id="214748389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eli.ir/courses/mms_fall2008/material/notes/Chap1/VBushArticle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rtualdub.org/" TargetMode="External"/><Relationship Id="rId7" Type="http://schemas.openxmlformats.org/officeDocument/2006/relationships/hyperlink" Target="http://sourceforge.net/" TargetMode="Externa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ompozer.net/" TargetMode="External"/><Relationship Id="rId5" Type="http://schemas.openxmlformats.org/officeDocument/2006/relationships/hyperlink" Target="http://audacity.sourceforge.net/" TargetMode="External"/><Relationship Id="rId4" Type="http://schemas.openxmlformats.org/officeDocument/2006/relationships/hyperlink" Target="http://virtualdub.sourceforge.net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182004" cy="300039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Selected Topics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(Multimedia)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Course Description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286261"/>
          </a:xfrm>
        </p:spPr>
        <p:txBody>
          <a:bodyPr/>
          <a:lstStyle/>
          <a:p>
            <a:pPr marL="971550" lvl="1" indent="-514350" algn="just" eaLnBrk="1" fontAlgn="auto" hangingPunct="1">
              <a:spcAft>
                <a:spcPts val="0"/>
              </a:spcAft>
              <a:buSzPct val="101000"/>
              <a:buFont typeface="+mj-lt"/>
              <a:buAutoNum type="arabicPeriod" startAt="7"/>
              <a:defRPr/>
            </a:pPr>
            <a:r>
              <a:rPr lang="en-CA" dirty="0" smtClean="0"/>
              <a:t>Including audio cues for where video-conference participants</a:t>
            </a:r>
            <a:r>
              <a:rPr lang="en-US" dirty="0" smtClean="0"/>
              <a:t> are located.</a:t>
            </a:r>
          </a:p>
          <a:p>
            <a:pPr marL="971550" lvl="1" indent="-514350" algn="just" eaLnBrk="1" fontAlgn="auto" hangingPunct="1">
              <a:spcAft>
                <a:spcPts val="0"/>
              </a:spcAft>
              <a:buSzPct val="101000"/>
              <a:buFont typeface="+mj-lt"/>
              <a:buAutoNum type="arabicPeriod" startAt="7"/>
              <a:defRPr/>
            </a:pPr>
            <a:r>
              <a:rPr lang="en-CA" dirty="0" smtClean="0"/>
              <a:t>Making multimedia components editable.</a:t>
            </a:r>
          </a:p>
          <a:p>
            <a:pPr marL="971550" lvl="1" indent="-514350" algn="just" eaLnBrk="1" fontAlgn="auto" hangingPunct="1">
              <a:spcAft>
                <a:spcPts val="0"/>
              </a:spcAft>
              <a:buSzPct val="101000"/>
              <a:buFont typeface="+mj-lt"/>
              <a:buAutoNum type="arabicPeriod" startAt="7"/>
              <a:defRPr/>
            </a:pPr>
            <a:r>
              <a:rPr lang="en-CA" dirty="0" smtClean="0"/>
              <a:t>Building “inverse-Hollywood” applications that can recreate the process by which a video was made.</a:t>
            </a:r>
          </a:p>
          <a:p>
            <a:pPr marL="971550" lvl="1" indent="-514350" algn="just" eaLnBrk="1" fontAlgn="auto" hangingPunct="1">
              <a:spcAft>
                <a:spcPts val="0"/>
              </a:spcAft>
              <a:buSzPct val="101000"/>
              <a:buFont typeface="+mj-lt"/>
              <a:buAutoNum type="arabicPeriod" startAt="7"/>
              <a:defRPr/>
            </a:pPr>
            <a:r>
              <a:rPr lang="en-CA" dirty="0" smtClean="0"/>
              <a:t>Using voice-recognition to build an interactive environments.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D5643-DA10-45B1-96E5-993F517F6B03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5831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4000" dirty="0" smtClean="0"/>
              <a:t>Multimedia Research Topics and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28596" y="1446144"/>
            <a:ext cx="8229600" cy="4389437"/>
          </a:xfrm>
        </p:spPr>
        <p:txBody>
          <a:bodyPr rtlCol="0">
            <a:normAutofit fontScale="70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To the computer science researcher, multimedia consists of a wide variety of topics: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US" dirty="0" smtClean="0"/>
              <a:t>	1. </a:t>
            </a:r>
            <a:r>
              <a:rPr lang="en-US" b="1" dirty="0" smtClean="0"/>
              <a:t>Multimedia processing and coding</a:t>
            </a:r>
            <a:r>
              <a:rPr lang="en-US" dirty="0" smtClean="0"/>
              <a:t>: multimedia content analysis, content-	based multimedia retrieval, multimedia security, audio/image/video processing, 	compression, etc.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2. </a:t>
            </a:r>
            <a:r>
              <a:rPr lang="en-CA" b="1" dirty="0" smtClean="0"/>
              <a:t>Multimedia system support and networking</a:t>
            </a:r>
            <a:r>
              <a:rPr lang="en-CA" dirty="0" smtClean="0"/>
              <a:t>: network protocols, Internet,  operating systems, servers and clients, quality of service (</a:t>
            </a:r>
            <a:r>
              <a:rPr lang="en-CA" dirty="0" err="1" smtClean="0"/>
              <a:t>QoS</a:t>
            </a:r>
            <a:r>
              <a:rPr lang="en-CA" dirty="0" smtClean="0"/>
              <a:t>), and databases.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CA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3. </a:t>
            </a:r>
            <a:r>
              <a:rPr lang="en-CA" b="1" dirty="0" smtClean="0"/>
              <a:t>Multimedia tools, end-systems and applications</a:t>
            </a:r>
            <a:r>
              <a:rPr lang="en-CA" dirty="0" smtClean="0"/>
              <a:t>: hypermedia systems, user interfaces, authoring systems.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CA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4. </a:t>
            </a:r>
            <a:r>
              <a:rPr lang="en-CA" b="1" dirty="0" smtClean="0"/>
              <a:t>Multi-modal interaction and integration</a:t>
            </a:r>
            <a:r>
              <a:rPr lang="en-CA" dirty="0" smtClean="0"/>
              <a:t>: “ubiquity” — web-everywhere devices, multimedia education including Computer Supported Collaborative  Learning, and design and applications of virtual environments.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AD6ED-DB9E-46DB-9B5A-82C4AFC709D8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Current Multimedia Projects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28596" y="1658917"/>
            <a:ext cx="8229600" cy="4389437"/>
          </a:xfrm>
        </p:spPr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177800" algn="l"/>
              </a:tabLst>
              <a:defRPr/>
            </a:pPr>
            <a:r>
              <a:rPr lang="en-CA" dirty="0" smtClean="0"/>
              <a:t>• Many exciting research projects are currently underway. Here are a few of them: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CA" dirty="0" smtClean="0"/>
          </a:p>
          <a:p>
            <a:pPr marL="640080" lvl="1" indent="-246888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1. </a:t>
            </a:r>
            <a:r>
              <a:rPr lang="en-CA" b="1" dirty="0" smtClean="0"/>
              <a:t>Camera-based object tracking technology</a:t>
            </a:r>
            <a:r>
              <a:rPr lang="en-CA" dirty="0" smtClean="0"/>
              <a:t>: tracking of the control  objects provides user control of the process.</a:t>
            </a:r>
            <a:br>
              <a:rPr lang="en-CA" dirty="0" smtClean="0"/>
            </a:br>
            <a:endParaRPr lang="en-CA" dirty="0" smtClean="0"/>
          </a:p>
          <a:p>
            <a:pPr marL="640080" lvl="1" indent="-246888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2. </a:t>
            </a:r>
            <a:r>
              <a:rPr lang="en-CA" b="1" dirty="0" smtClean="0"/>
              <a:t>3D motion capture</a:t>
            </a:r>
            <a:r>
              <a:rPr lang="en-CA" dirty="0" smtClean="0"/>
              <a:t>: used for multiple actor capture so that multiple real actors in a virtual studio can be used to automatically produce realistic animated models with </a:t>
            </a:r>
            <a:r>
              <a:rPr lang="en-US" dirty="0" smtClean="0"/>
              <a:t>natural movement.</a:t>
            </a:r>
            <a:br>
              <a:rPr lang="en-US" dirty="0" smtClean="0"/>
            </a:br>
            <a:endParaRPr lang="en-US" dirty="0" smtClean="0"/>
          </a:p>
          <a:p>
            <a:pPr marL="640080" lvl="1" indent="-246888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3. </a:t>
            </a:r>
            <a:r>
              <a:rPr lang="en-CA" b="1" dirty="0" smtClean="0"/>
              <a:t>Multiple views</a:t>
            </a:r>
            <a:r>
              <a:rPr lang="en-CA" dirty="0" smtClean="0"/>
              <a:t>: allowing photo-realistic (video-quality) synthesis of virtual actors from several cameras or from a single camera under differing lighting.</a:t>
            </a:r>
            <a:br>
              <a:rPr lang="en-CA" dirty="0" smtClean="0"/>
            </a:br>
            <a:endParaRPr lang="en-CA" dirty="0" smtClean="0"/>
          </a:p>
          <a:p>
            <a:pPr marL="640080" lvl="1" indent="-246888" algn="just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4. </a:t>
            </a:r>
            <a:r>
              <a:rPr lang="en-CA" b="1" dirty="0" smtClean="0"/>
              <a:t>3D capture technology</a:t>
            </a:r>
            <a:r>
              <a:rPr lang="en-CA" dirty="0" smtClean="0"/>
              <a:t>: allow synthesis of highly realistic facial animation from speech.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32AA3-0095-4E0F-9283-0B69A2D3287A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ubtitl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 lvl="1" eaLnBrk="1" hangingPunct="1">
              <a:tabLst>
                <a:tab pos="534988" algn="l"/>
              </a:tabLst>
            </a:pPr>
            <a:r>
              <a:rPr lang="en-CA" sz="2000" dirty="0" smtClean="0"/>
              <a:t>5. </a:t>
            </a:r>
            <a:r>
              <a:rPr lang="en-CA" sz="2000" b="1" dirty="0" smtClean="0"/>
              <a:t>Specific multimedia applications</a:t>
            </a:r>
            <a:r>
              <a:rPr lang="en-CA" sz="2000" dirty="0" smtClean="0"/>
              <a:t>: aimed at handicapped persons  with low vision capability and the elderly — a rich </a:t>
            </a:r>
            <a:r>
              <a:rPr lang="en-US" sz="2000" dirty="0" smtClean="0"/>
              <a:t>field of endeavor.</a:t>
            </a:r>
            <a:br>
              <a:rPr lang="en-US" sz="2000" dirty="0" smtClean="0"/>
            </a:br>
            <a:endParaRPr lang="en-US" sz="2000" dirty="0" smtClean="0"/>
          </a:p>
          <a:p>
            <a:pPr lvl="1" algn="just" eaLnBrk="1" hangingPunct="1">
              <a:tabLst>
                <a:tab pos="534988" algn="l"/>
              </a:tabLst>
            </a:pPr>
            <a:r>
              <a:rPr lang="en-CA" sz="2000" dirty="0" smtClean="0"/>
              <a:t>6. </a:t>
            </a:r>
            <a:r>
              <a:rPr lang="en-CA" sz="2000" b="1" dirty="0" smtClean="0"/>
              <a:t>Digital fashion</a:t>
            </a:r>
            <a:r>
              <a:rPr lang="en-CA" sz="2000" dirty="0" smtClean="0"/>
              <a:t>: aims to develop smart clothing that can communicate with other such enhanced clothing using wireless communication, so as to artificially enhance human interaction in a social setting.</a:t>
            </a:r>
            <a:br>
              <a:rPr lang="en-CA" sz="2000" dirty="0" smtClean="0"/>
            </a:br>
            <a:endParaRPr lang="en-CA" sz="2000" dirty="0" smtClean="0"/>
          </a:p>
          <a:p>
            <a:pPr lvl="1" algn="just" eaLnBrk="1" hangingPunct="1">
              <a:tabLst>
                <a:tab pos="534988" algn="l"/>
              </a:tabLst>
            </a:pPr>
            <a:r>
              <a:rPr lang="en-CA" sz="2000" dirty="0" smtClean="0"/>
              <a:t>7. </a:t>
            </a:r>
            <a:r>
              <a:rPr lang="en-CA" sz="2000" b="1" dirty="0" smtClean="0"/>
              <a:t>Electronic House-call system</a:t>
            </a:r>
            <a:r>
              <a:rPr lang="en-CA" sz="2000" dirty="0" smtClean="0"/>
              <a:t>: an initiative for providing 	interactive health monitoring services to patients in their </a:t>
            </a:r>
            <a:r>
              <a:rPr lang="en-US" sz="2000" dirty="0" smtClean="0"/>
              <a:t>homes</a:t>
            </a:r>
            <a:br>
              <a:rPr lang="en-US" sz="2000" dirty="0" smtClean="0"/>
            </a:br>
            <a:endParaRPr lang="en-US" sz="2000" dirty="0" smtClean="0"/>
          </a:p>
          <a:p>
            <a:pPr lvl="1" algn="just" eaLnBrk="1" hangingPunct="1">
              <a:tabLst>
                <a:tab pos="534988" algn="l"/>
              </a:tabLst>
            </a:pPr>
            <a:r>
              <a:rPr lang="en-CA" sz="2000" dirty="0" smtClean="0"/>
              <a:t>8. </a:t>
            </a:r>
            <a:r>
              <a:rPr lang="en-CA" sz="2000" b="1" dirty="0" smtClean="0"/>
              <a:t>Augmented Interaction applications</a:t>
            </a:r>
            <a:r>
              <a:rPr lang="en-CA" sz="2000" dirty="0" smtClean="0"/>
              <a:t>: used to develop </a:t>
            </a:r>
            <a:r>
              <a:rPr lang="en-CA" sz="2000" i="1" dirty="0" smtClean="0"/>
              <a:t>interfaces</a:t>
            </a:r>
            <a:r>
              <a:rPr lang="en-CA" sz="2000" dirty="0" smtClean="0"/>
              <a:t> between real and virtual humans for tasks such </a:t>
            </a:r>
            <a:r>
              <a:rPr lang="en-US" sz="2000" dirty="0" smtClean="0"/>
              <a:t>as augmented </a:t>
            </a:r>
            <a:r>
              <a:rPr lang="en-US" sz="2000" i="1" dirty="0" smtClean="0"/>
              <a:t>storytelling</a:t>
            </a:r>
            <a:r>
              <a:rPr lang="en-US" sz="20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9DE23-10D8-494D-B940-E04872AC44AA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1.2 Multimedia and Hypermedia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71472" y="1658917"/>
            <a:ext cx="8229600" cy="4389437"/>
          </a:xfrm>
        </p:spPr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US" dirty="0" smtClean="0"/>
              <a:t>• History of Multimedia: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1. </a:t>
            </a:r>
            <a:r>
              <a:rPr lang="en-CA" b="1" dirty="0" smtClean="0"/>
              <a:t>Newspaper</a:t>
            </a:r>
            <a:r>
              <a:rPr lang="en-CA" dirty="0" smtClean="0"/>
              <a:t>: perhaps the </a:t>
            </a:r>
            <a:r>
              <a:rPr lang="en-CA" i="1" dirty="0" smtClean="0"/>
              <a:t>first</a:t>
            </a:r>
            <a:r>
              <a:rPr lang="en-CA" dirty="0" smtClean="0"/>
              <a:t> mass communication medium, 	uses text, graphics, and images.</a:t>
            </a:r>
            <a:br>
              <a:rPr lang="en-CA" dirty="0" smtClean="0"/>
            </a:b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2. </a:t>
            </a:r>
            <a:r>
              <a:rPr lang="en-CA" b="1" dirty="0" smtClean="0"/>
              <a:t>Motion pictures</a:t>
            </a:r>
            <a:r>
              <a:rPr lang="en-CA" dirty="0" smtClean="0"/>
              <a:t>: conceived of in 1830’s in order to observe 	motion too rapid for perception by the human eye.</a:t>
            </a:r>
            <a:br>
              <a:rPr lang="en-CA" dirty="0" smtClean="0"/>
            </a:b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it-IT" dirty="0" smtClean="0"/>
              <a:t>	3. </a:t>
            </a:r>
            <a:r>
              <a:rPr lang="it-IT" b="1" dirty="0" smtClean="0"/>
              <a:t>Wireless radio transmission</a:t>
            </a:r>
            <a:r>
              <a:rPr lang="it-IT" dirty="0" smtClean="0"/>
              <a:t>: Guglielmo Marconi, at Pon</a:t>
            </a:r>
            <a:r>
              <a:rPr lang="en-US" dirty="0" err="1" smtClean="0"/>
              <a:t>tecchio</a:t>
            </a:r>
            <a:r>
              <a:rPr lang="en-US" dirty="0" smtClean="0"/>
              <a:t>, 	Italy, in 1895.</a:t>
            </a:r>
            <a:br>
              <a:rPr lang="en-US" dirty="0" smtClean="0"/>
            </a:b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4. </a:t>
            </a:r>
            <a:r>
              <a:rPr lang="en-CA" b="1" dirty="0" smtClean="0"/>
              <a:t>Television</a:t>
            </a:r>
            <a:r>
              <a:rPr lang="en-CA" dirty="0" smtClean="0"/>
              <a:t>: the new medium for the 20th century, established 	video as a commonly available medium and has since changed 	the world of mass communications.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BC80F-3D1A-4B02-8005-D7384A43120B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 rtlCol="0"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sz="2400" dirty="0" smtClean="0"/>
              <a:t>5. The </a:t>
            </a:r>
            <a:r>
              <a:rPr lang="en-CA" sz="2400" b="1" dirty="0" smtClean="0"/>
              <a:t>connection </a:t>
            </a:r>
            <a:r>
              <a:rPr lang="en-CA" sz="2400" dirty="0" smtClean="0"/>
              <a:t>between </a:t>
            </a:r>
            <a:r>
              <a:rPr lang="en-CA" sz="2400" b="1" dirty="0" smtClean="0"/>
              <a:t>computers </a:t>
            </a:r>
            <a:r>
              <a:rPr lang="en-CA" sz="2400" dirty="0" smtClean="0"/>
              <a:t>and ideas about </a:t>
            </a:r>
            <a:r>
              <a:rPr lang="en-CA" sz="2400" b="1" dirty="0" smtClean="0"/>
              <a:t>multimedia </a:t>
            </a:r>
            <a:r>
              <a:rPr lang="en-CA" sz="2400" dirty="0" smtClean="0"/>
              <a:t>covers what is 	actually only a short period: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CA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sz="2400" dirty="0" smtClean="0"/>
              <a:t>	1945 – </a:t>
            </a:r>
            <a:r>
              <a:rPr lang="en-CA" sz="2400" dirty="0" err="1" smtClean="0"/>
              <a:t>Vannevar</a:t>
            </a:r>
            <a:r>
              <a:rPr lang="en-CA" sz="2400" dirty="0" smtClean="0"/>
              <a:t> Bush wrote a landmark article describing what amounts to a 	hypermedia system called </a:t>
            </a:r>
            <a:r>
              <a:rPr lang="en-CA" sz="2400" b="1" dirty="0" err="1" smtClean="0"/>
              <a:t>Memex</a:t>
            </a:r>
            <a:r>
              <a:rPr lang="en-CA" sz="24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CA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sz="2400" dirty="0" smtClean="0"/>
              <a:t>		</a:t>
            </a:r>
            <a:r>
              <a:rPr lang="en-CA" sz="2400" dirty="0" smtClean="0">
                <a:sym typeface="Wingdings" pitchFamily="2" charset="2"/>
                <a:hlinkClick r:id="rId3"/>
              </a:rPr>
              <a:t></a:t>
            </a:r>
            <a:r>
              <a:rPr lang="en-CA" sz="2400" dirty="0" smtClean="0">
                <a:hlinkClick r:id="rId3"/>
              </a:rPr>
              <a:t> Link to full V. Bush 1945 </a:t>
            </a:r>
            <a:r>
              <a:rPr lang="en-CA" sz="2400" dirty="0" err="1" smtClean="0">
                <a:hlinkClick r:id="rId3"/>
              </a:rPr>
              <a:t>Memex</a:t>
            </a:r>
            <a:r>
              <a:rPr lang="en-CA" sz="2400" dirty="0" smtClean="0">
                <a:hlinkClick r:id="rId3"/>
              </a:rPr>
              <a:t> article, “As We May Think”</a:t>
            </a:r>
            <a:endParaRPr lang="en-CA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CA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sz="2400" dirty="0" smtClean="0"/>
              <a:t>	1960 – Ted Nelson coined the term </a:t>
            </a:r>
            <a:r>
              <a:rPr lang="en-CA" sz="2400" b="1" dirty="0" smtClean="0"/>
              <a:t>hypertext</a:t>
            </a:r>
            <a:r>
              <a:rPr lang="en-CA" sz="24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CA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sz="2400" dirty="0" smtClean="0"/>
              <a:t>	1967 – Nicholas Negroponte formed the </a:t>
            </a:r>
            <a:r>
              <a:rPr lang="en-CA" sz="2400" b="1" dirty="0" smtClean="0"/>
              <a:t>Architecture Machine Group</a:t>
            </a:r>
            <a:r>
              <a:rPr lang="en-CA" sz="24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CA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sz="2400" dirty="0" smtClean="0"/>
              <a:t>	1968 – Douglas </a:t>
            </a:r>
            <a:r>
              <a:rPr lang="en-CA" sz="2400" dirty="0" err="1" smtClean="0"/>
              <a:t>Engelbart</a:t>
            </a:r>
            <a:r>
              <a:rPr lang="en-CA" sz="2400" dirty="0" smtClean="0"/>
              <a:t> demonstrated the </a:t>
            </a:r>
            <a:r>
              <a:rPr lang="en-CA" sz="2400" b="1" dirty="0" smtClean="0"/>
              <a:t>On-Line System </a:t>
            </a:r>
            <a:r>
              <a:rPr lang="en-CA" sz="2400" dirty="0" smtClean="0"/>
              <a:t>(</a:t>
            </a:r>
            <a:r>
              <a:rPr lang="en-CA" sz="2400" b="1" dirty="0" smtClean="0"/>
              <a:t>NLS</a:t>
            </a:r>
            <a:r>
              <a:rPr lang="en-CA" sz="2400" dirty="0" smtClean="0"/>
              <a:t>), another very early 	hypertext program.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CA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sz="2400" dirty="0" smtClean="0"/>
              <a:t>	1969 – Nelson and van Dam at Brown University created an early hypertext </a:t>
            </a:r>
            <a:r>
              <a:rPr lang="en-US" sz="2400" dirty="0" smtClean="0"/>
              <a:t>editor 	called </a:t>
            </a:r>
            <a:r>
              <a:rPr lang="en-US" sz="2400" b="1" dirty="0" smtClean="0"/>
              <a:t>FRESS</a:t>
            </a:r>
            <a:r>
              <a:rPr lang="en-US" sz="24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sz="2400" dirty="0" smtClean="0"/>
              <a:t>	1976 – The MIT Architecture Machine Group proposed a project entitled </a:t>
            </a:r>
            <a:r>
              <a:rPr lang="en-CA" sz="2400" b="1" dirty="0" smtClean="0"/>
              <a:t>Multiple 	Media</a:t>
            </a:r>
            <a:r>
              <a:rPr lang="en-CA" sz="2400" dirty="0" smtClean="0"/>
              <a:t> — resulted in the </a:t>
            </a:r>
            <a:r>
              <a:rPr lang="en-CA" sz="2400" i="1" dirty="0" smtClean="0"/>
              <a:t>Aspen Movie Map</a:t>
            </a:r>
            <a:r>
              <a:rPr lang="en-CA" sz="2400" dirty="0" smtClean="0"/>
              <a:t>, the first </a:t>
            </a:r>
            <a:r>
              <a:rPr lang="en-US" sz="2400" dirty="0" smtClean="0"/>
              <a:t>hypermedia videodisk, in 1978.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999E4-163B-48AD-AAF3-BCECA8D4EB29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sz="2400" dirty="0" smtClean="0"/>
              <a:t>1985 – Negroponte and </a:t>
            </a:r>
            <a:r>
              <a:rPr lang="en-CA" sz="2400" dirty="0" err="1" smtClean="0"/>
              <a:t>Wiesner</a:t>
            </a:r>
            <a:r>
              <a:rPr lang="en-CA" sz="2400" dirty="0" smtClean="0"/>
              <a:t> co-founded the </a:t>
            </a:r>
            <a:r>
              <a:rPr lang="en-CA" sz="2400" b="1" dirty="0" smtClean="0"/>
              <a:t>MIT Media Lab</a:t>
            </a:r>
            <a:r>
              <a:rPr lang="en-CA" sz="24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sz="2400" dirty="0" smtClean="0"/>
              <a:t>1989 – Tim Berners-Lee proposed the </a:t>
            </a:r>
            <a:r>
              <a:rPr lang="en-CA" sz="2400" b="1" dirty="0" smtClean="0"/>
              <a:t>World Wide Web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806450" algn="l"/>
              </a:tabLst>
              <a:defRPr/>
            </a:pPr>
            <a:r>
              <a:rPr lang="en-CA" sz="2400" dirty="0" smtClean="0"/>
              <a:t>1990 – Kristina Hooper Woolsey headed the </a:t>
            </a:r>
            <a:r>
              <a:rPr lang="en-CA" sz="2400" b="1" dirty="0" smtClean="0"/>
              <a:t>Apple Multimedia Lab</a:t>
            </a:r>
            <a:r>
              <a:rPr lang="en-CA" sz="24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sz="2400" dirty="0" smtClean="0"/>
              <a:t>1991 – </a:t>
            </a:r>
            <a:r>
              <a:rPr lang="en-CA" sz="2400" b="1" dirty="0" smtClean="0"/>
              <a:t>MPEG-1 </a:t>
            </a:r>
            <a:r>
              <a:rPr lang="en-CA" sz="2400" dirty="0" smtClean="0"/>
              <a:t>was approved as an international standard for digital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sz="2400" dirty="0" smtClean="0"/>
              <a:t>	video — led to the newer standards, </a:t>
            </a:r>
            <a:r>
              <a:rPr lang="en-CA" sz="2400" b="1" dirty="0" smtClean="0"/>
              <a:t>MPEG-2</a:t>
            </a:r>
            <a:r>
              <a:rPr lang="en-CA" sz="2400" dirty="0" smtClean="0"/>
              <a:t>, </a:t>
            </a:r>
            <a:r>
              <a:rPr lang="en-CA" sz="2400" b="1" dirty="0" smtClean="0"/>
              <a:t>MPEG-4</a:t>
            </a:r>
            <a:r>
              <a:rPr lang="en-CA" sz="2400" dirty="0" smtClean="0"/>
              <a:t>, and further </a:t>
            </a:r>
            <a:r>
              <a:rPr lang="en-CA" sz="2400" b="1" dirty="0" smtClean="0"/>
              <a:t>MPEGs </a:t>
            </a:r>
            <a:r>
              <a:rPr lang="en-CA" sz="2400" dirty="0" smtClean="0"/>
              <a:t>in the 1990s.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sz="2400" dirty="0" smtClean="0"/>
              <a:t>1991 – The introduction of </a:t>
            </a:r>
            <a:r>
              <a:rPr lang="en-CA" sz="2400" b="1" dirty="0" smtClean="0"/>
              <a:t>PDAs </a:t>
            </a:r>
            <a:r>
              <a:rPr lang="en-CA" sz="2400" dirty="0" smtClean="0"/>
              <a:t>in 1991 began a new period in the use </a:t>
            </a:r>
            <a:r>
              <a:rPr lang="en-US" sz="2400" dirty="0" smtClean="0"/>
              <a:t>of computers in multimedia.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sz="2400" dirty="0" smtClean="0"/>
              <a:t>1992 – </a:t>
            </a:r>
            <a:r>
              <a:rPr lang="en-CA" sz="2400" b="1" dirty="0" smtClean="0"/>
              <a:t>JPEG </a:t>
            </a:r>
            <a:r>
              <a:rPr lang="en-CA" sz="2400" dirty="0" smtClean="0"/>
              <a:t>was accepted as the international standard for digital image compression — led to the new JPEG2000 standard.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sz="2400" dirty="0" smtClean="0"/>
              <a:t>1992 – The first </a:t>
            </a:r>
            <a:r>
              <a:rPr lang="en-CA" sz="2400" b="1" dirty="0" err="1" smtClean="0"/>
              <a:t>MBone</a:t>
            </a:r>
            <a:r>
              <a:rPr lang="en-CA" sz="2400" b="1" dirty="0" smtClean="0"/>
              <a:t> </a:t>
            </a:r>
            <a:r>
              <a:rPr lang="en-CA" sz="2400" dirty="0" smtClean="0"/>
              <a:t>audio multicast on the Net was made.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sz="2400" dirty="0" smtClean="0"/>
              <a:t>1993 – The University of Illinois National Center for Supercomputing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sz="2400" dirty="0" smtClean="0"/>
              <a:t>	Applications produced </a:t>
            </a:r>
            <a:r>
              <a:rPr lang="en-CA" sz="2400" b="1" dirty="0" smtClean="0"/>
              <a:t>NCSA Mosaic</a:t>
            </a:r>
            <a:r>
              <a:rPr lang="en-CA" sz="2400" dirty="0" smtClean="0"/>
              <a:t>—the first full-fledged browser.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2DB1A-E164-45B5-AFBA-3A222B533ABF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ubtitl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 eaLnBrk="1" hangingPunct="1"/>
            <a:r>
              <a:rPr lang="en-CA" sz="2400" dirty="0" smtClean="0"/>
              <a:t>1994 – Jim Clark and Marc Andreessen created the </a:t>
            </a:r>
            <a:r>
              <a:rPr lang="en-CA" sz="2400" b="1" dirty="0" smtClean="0"/>
              <a:t>Netscape </a:t>
            </a:r>
            <a:r>
              <a:rPr lang="en-CA" sz="2400" dirty="0" smtClean="0"/>
              <a:t>	program.</a:t>
            </a:r>
          </a:p>
          <a:p>
            <a:pPr algn="just" eaLnBrk="1" hangingPunct="1"/>
            <a:r>
              <a:rPr lang="en-CA" sz="2400" dirty="0" smtClean="0"/>
              <a:t>1995 – The </a:t>
            </a:r>
            <a:r>
              <a:rPr lang="en-CA" sz="2400" b="1" dirty="0" smtClean="0"/>
              <a:t>JAVA </a:t>
            </a:r>
            <a:r>
              <a:rPr lang="en-CA" sz="2400" dirty="0" smtClean="0"/>
              <a:t>language was created for platform-independent  application </a:t>
            </a:r>
            <a:r>
              <a:rPr lang="en-US" sz="2400" dirty="0" smtClean="0"/>
              <a:t>development.</a:t>
            </a:r>
          </a:p>
          <a:p>
            <a:pPr algn="just" eaLnBrk="1" hangingPunct="1"/>
            <a:r>
              <a:rPr lang="en-CA" sz="2400" dirty="0" smtClean="0"/>
              <a:t>1996 – </a:t>
            </a:r>
            <a:r>
              <a:rPr lang="en-CA" sz="2400" b="1" dirty="0" smtClean="0"/>
              <a:t>DVD video </a:t>
            </a:r>
            <a:r>
              <a:rPr lang="en-CA" sz="2400" dirty="0" smtClean="0"/>
              <a:t>was introduced; high quality full-length movies were distributed on a single disk.</a:t>
            </a:r>
          </a:p>
          <a:p>
            <a:pPr eaLnBrk="1" hangingPunct="1"/>
            <a:r>
              <a:rPr lang="en-CA" sz="2400" dirty="0" smtClean="0"/>
              <a:t>1998 – </a:t>
            </a:r>
            <a:r>
              <a:rPr lang="en-CA" sz="2400" b="1" dirty="0" smtClean="0"/>
              <a:t>XML </a:t>
            </a:r>
            <a:r>
              <a:rPr lang="en-CA" sz="2400" dirty="0" smtClean="0"/>
              <a:t>1.0 was announced as a W3C Recommendation.</a:t>
            </a:r>
          </a:p>
          <a:p>
            <a:pPr algn="just" eaLnBrk="1" hangingPunct="1"/>
            <a:r>
              <a:rPr lang="en-CA" sz="2400" dirty="0" smtClean="0"/>
              <a:t>1998 – </a:t>
            </a:r>
            <a:r>
              <a:rPr lang="en-CA" sz="2400" b="1" dirty="0" smtClean="0"/>
              <a:t>Hand-held MP3 devices </a:t>
            </a:r>
            <a:r>
              <a:rPr lang="en-CA" sz="2400" dirty="0" smtClean="0"/>
              <a:t>first made inroads into consumerist tastes in the fall of 1998, with the introduction of devices holding 32MB </a:t>
            </a:r>
            <a:r>
              <a:rPr lang="en-US" sz="2400" dirty="0" smtClean="0"/>
              <a:t>of flash memory.</a:t>
            </a:r>
          </a:p>
          <a:p>
            <a:pPr eaLnBrk="1" hangingPunct="1"/>
            <a:r>
              <a:rPr lang="en-CA" sz="2400" dirty="0" smtClean="0"/>
              <a:t>2000 – WWW size was estimated at over </a:t>
            </a:r>
            <a:r>
              <a:rPr lang="en-CA" sz="2400" b="1" dirty="0" smtClean="0"/>
              <a:t>1 billion pages</a:t>
            </a:r>
            <a:r>
              <a:rPr lang="en-CA" sz="2400" dirty="0" smtClean="0"/>
              <a:t>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6D272-DD73-4403-8DE4-5EFBE57F2CFB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Hypermedia and Multimedia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437"/>
          </a:xfrm>
        </p:spPr>
        <p:txBody>
          <a:bodyPr rtlCol="0">
            <a:normAutofit fontScale="8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• A </a:t>
            </a:r>
            <a:r>
              <a:rPr lang="en-CA" b="1" dirty="0" smtClean="0"/>
              <a:t>hypertext</a:t>
            </a:r>
            <a:r>
              <a:rPr lang="en-CA" dirty="0" smtClean="0"/>
              <a:t> system: meant to be read nonlinearly, by following links that point to other parts of the document, or to </a:t>
            </a:r>
            <a:r>
              <a:rPr lang="en-US" dirty="0" smtClean="0"/>
              <a:t>other documents (Fig. 1.1)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• </a:t>
            </a:r>
            <a:r>
              <a:rPr lang="en-CA" b="1" dirty="0" err="1" smtClean="0"/>
              <a:t>HyperMedia</a:t>
            </a:r>
            <a:r>
              <a:rPr lang="en-CA" dirty="0" smtClean="0"/>
              <a:t>: not constrained to be text-based, can include other  media, e.g., graphics, images, and especially the continuous media –  sound and video.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CA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- The World Wide Web (WWW) — the best example of a </a:t>
            </a:r>
            <a:r>
              <a:rPr lang="en-US" dirty="0" smtClean="0"/>
              <a:t>	hypermedia application.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• </a:t>
            </a:r>
            <a:r>
              <a:rPr lang="en-CA" b="1" dirty="0" smtClean="0"/>
              <a:t>Multimedia</a:t>
            </a:r>
            <a:r>
              <a:rPr lang="en-CA" dirty="0" smtClean="0"/>
              <a:t> means that computer information can be represented through audio, graphics, images, video, and animation in addition to traditional media.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6E577-6BDA-4084-BC79-52CD67854045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ubtitle 2"/>
          <p:cNvSpPr>
            <a:spLocks noGrp="1"/>
          </p:cNvSpPr>
          <p:nvPr>
            <p:ph idx="1"/>
          </p:nvPr>
        </p:nvSpPr>
        <p:spPr>
          <a:xfrm>
            <a:off x="457200" y="5643563"/>
            <a:ext cx="8229600" cy="482600"/>
          </a:xfrm>
        </p:spPr>
        <p:txBody>
          <a:bodyPr/>
          <a:lstStyle/>
          <a:p>
            <a:pPr algn="ctr" eaLnBrk="1" hangingPunct="1"/>
            <a:r>
              <a:rPr lang="en-CA" sz="2400" smtClean="0"/>
              <a:t>Fig 1.1: Hypertext is nonlinear</a:t>
            </a: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E845A-0498-49B6-9C96-F886DF7EA5AA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571500"/>
            <a:ext cx="7167563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1200" dirty="0" smtClean="0">
                <a:latin typeface="+mj-lt"/>
                <a:ea typeface="+mj-ea"/>
                <a:cs typeface="+mj-cs"/>
              </a:rPr>
              <a:t>Multimedia</a:t>
            </a:r>
            <a:endParaRPr lang="en-US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7171" name="Subtitle 2"/>
          <p:cNvSpPr>
            <a:spLocks noGrp="1"/>
          </p:cNvSpPr>
          <p:nvPr>
            <p:ph idx="1"/>
          </p:nvPr>
        </p:nvSpPr>
        <p:spPr>
          <a:xfrm>
            <a:off x="428625" y="1428750"/>
            <a:ext cx="8501063" cy="4643438"/>
          </a:xfrm>
        </p:spPr>
        <p:txBody>
          <a:bodyPr/>
          <a:lstStyle/>
          <a:p>
            <a:pPr lvl="1"/>
            <a:r>
              <a:rPr lang="en-US" sz="2800" i="1" dirty="0" smtClean="0"/>
              <a:t>Multi</a:t>
            </a:r>
            <a:r>
              <a:rPr lang="en-US" sz="2800" dirty="0" smtClean="0"/>
              <a:t> means many; much; multiple</a:t>
            </a:r>
          </a:p>
          <a:p>
            <a:pPr lvl="1"/>
            <a:r>
              <a:rPr lang="en-US" sz="2800" i="1" dirty="0" smtClean="0"/>
              <a:t>Medium</a:t>
            </a:r>
            <a:r>
              <a:rPr lang="en-US" sz="2800" dirty="0" smtClean="0"/>
              <a:t> means: </a:t>
            </a:r>
          </a:p>
          <a:p>
            <a:pPr lvl="2"/>
            <a:r>
              <a:rPr lang="en-US" sz="2400" dirty="0" smtClean="0"/>
              <a:t>a substance regarded as the means of transmission of a force or effect; a channel or system of communication, information or entertainment</a:t>
            </a:r>
            <a:r>
              <a:rPr lang="en-US" dirty="0" smtClean="0"/>
              <a:t> (</a:t>
            </a:r>
            <a:r>
              <a:rPr lang="en-US" sz="1700" dirty="0" smtClean="0"/>
              <a:t>Merriam-Webster Dictionary</a:t>
            </a:r>
            <a:r>
              <a:rPr lang="en-US" dirty="0" smtClean="0"/>
              <a:t>)</a:t>
            </a:r>
          </a:p>
          <a:p>
            <a:pPr lvl="1"/>
            <a:r>
              <a:rPr lang="en-US" sz="2800" i="1" dirty="0" smtClean="0"/>
              <a:t>Medium </a:t>
            </a:r>
            <a:r>
              <a:rPr lang="en-US" sz="2800" dirty="0" smtClean="0"/>
              <a:t>means: </a:t>
            </a:r>
          </a:p>
          <a:p>
            <a:pPr lvl="2"/>
            <a:r>
              <a:rPr lang="en-US" sz="2400" dirty="0" smtClean="0"/>
              <a:t>an intervening substance through which something is transmitted or carried on</a:t>
            </a:r>
            <a:r>
              <a:rPr lang="en-US" dirty="0" smtClean="0"/>
              <a:t> (</a:t>
            </a:r>
            <a:r>
              <a:rPr lang="en-US" sz="1700" dirty="0" smtClean="0"/>
              <a:t>American Heritage Electronic Dictionary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Multimedia</a:t>
            </a:r>
            <a:r>
              <a:rPr lang="en-US" dirty="0" smtClean="0"/>
              <a:t> is medium having multiple content forms.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2F410-AF79-4726-8D84-9A61ADBF6A6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CA" sz="2400" smtClean="0"/>
              <a:t>• Examples of typical present multimedia applications include: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CA" sz="240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CA" sz="2400" smtClean="0"/>
              <a:t>	– Digital video editing and production systems.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/>
              <a:t>	– Electronic newspapers/magazines.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/>
              <a:t>	– World Wide Web.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CA" sz="2400" smtClean="0"/>
              <a:t>	– On-line reference works: e.g. encyclopedia, games, etc.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/>
              <a:t>	– Home shopping.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/>
              <a:t>	– Interactive TV.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/>
              <a:t>	– Multimedia courseware.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/>
              <a:t>	– Video conferencing.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/>
              <a:t>	– Video-on-demand.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smtClean="0"/>
              <a:t>	– Interactive movies.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0F913-21DD-4BC7-8EC6-180265002898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1.3 World Wide Web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389437"/>
          </a:xfrm>
        </p:spPr>
        <p:txBody>
          <a:bodyPr rtlCol="0">
            <a:normAutofit fontScale="8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• The W3C has listed the following goals for the WWW: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CA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1. Universal access of web resources (by everyone every</a:t>
            </a:r>
            <a:r>
              <a:rPr lang="en-US" dirty="0" smtClean="0"/>
              <a:t>where).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2. Effectiveness of navigating available information.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3. Responsible use of posted material.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CA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US" dirty="0" smtClean="0"/>
              <a:t>• History of the WWW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1960s – Charles Goldfarb et al. developed the Generalized </a:t>
            </a:r>
            <a:r>
              <a:rPr lang="en-US" dirty="0" smtClean="0"/>
              <a:t>Markup 	Language (</a:t>
            </a:r>
            <a:r>
              <a:rPr lang="en-US" b="1" dirty="0" smtClean="0"/>
              <a:t>GML</a:t>
            </a:r>
            <a:r>
              <a:rPr lang="en-US" dirty="0" smtClean="0"/>
              <a:t>) for IBM.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1986 – The ISO released a final version of the Standard Generalized </a:t>
            </a:r>
            <a:r>
              <a:rPr lang="en-US" dirty="0" smtClean="0"/>
              <a:t>	Markup Language (</a:t>
            </a:r>
            <a:r>
              <a:rPr lang="en-US" b="1" dirty="0" smtClean="0"/>
              <a:t>SGML</a:t>
            </a:r>
            <a:r>
              <a:rPr lang="en-US" dirty="0" smtClean="0"/>
              <a:t>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B51698-3BF4-4B9A-9988-ADE59297CCDF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ubtitle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 algn="just" eaLnBrk="1" hangingPunct="1"/>
            <a:r>
              <a:rPr lang="en-CA" sz="2400" dirty="0" smtClean="0"/>
              <a:t>1990 – Tim Berners-Lee invented the Hypertext Mark-up Language (</a:t>
            </a:r>
            <a:r>
              <a:rPr lang="en-CA" sz="2400" b="1" dirty="0" smtClean="0"/>
              <a:t>HTML</a:t>
            </a:r>
            <a:r>
              <a:rPr lang="en-CA" sz="2400" dirty="0" smtClean="0"/>
              <a:t>), and the Hypertext Transfer </a:t>
            </a:r>
            <a:r>
              <a:rPr lang="en-US" sz="2400" dirty="0" smtClean="0"/>
              <a:t>Protocol (</a:t>
            </a:r>
            <a:r>
              <a:rPr lang="en-US" sz="2400" b="1" dirty="0" smtClean="0"/>
              <a:t>HTTP</a:t>
            </a:r>
            <a:r>
              <a:rPr lang="en-US" sz="2400" dirty="0" smtClean="0"/>
              <a:t>).</a:t>
            </a:r>
          </a:p>
          <a:p>
            <a:pPr algn="just" eaLnBrk="1" hangingPunct="1"/>
            <a:r>
              <a:rPr lang="en-CA" sz="2400" dirty="0" smtClean="0"/>
              <a:t>1993 – NCSA released an alpha version of </a:t>
            </a:r>
            <a:r>
              <a:rPr lang="en-CA" sz="2400" b="1" dirty="0" smtClean="0"/>
              <a:t>Mosaic </a:t>
            </a:r>
            <a:r>
              <a:rPr lang="en-CA" sz="2400" dirty="0" smtClean="0"/>
              <a:t>based on the 	version by Marc Andreessen for X-Windows — </a:t>
            </a:r>
            <a:r>
              <a:rPr lang="en-US" sz="2400" dirty="0" smtClean="0"/>
              <a:t>the first 	popular browser.</a:t>
            </a:r>
          </a:p>
          <a:p>
            <a:pPr algn="just" eaLnBrk="1" hangingPunct="1"/>
            <a:r>
              <a:rPr lang="da-DK" sz="2400" dirty="0" smtClean="0"/>
              <a:t>1994 – Marc Andreessen et al. formed Mosaic </a:t>
            </a:r>
            <a:r>
              <a:rPr lang="en-US" sz="2400" dirty="0" smtClean="0"/>
              <a:t>Communications</a:t>
            </a:r>
            <a:r>
              <a:rPr lang="en-CA" sz="2400" dirty="0" smtClean="0"/>
              <a:t>	Corporation — later the </a:t>
            </a:r>
            <a:r>
              <a:rPr lang="en-CA" sz="2400" b="1" dirty="0" smtClean="0"/>
              <a:t>Netscape</a:t>
            </a:r>
            <a:r>
              <a:rPr lang="en-CA" sz="2400" dirty="0" smtClean="0"/>
              <a:t> </a:t>
            </a:r>
            <a:r>
              <a:rPr lang="en-US" sz="2400" dirty="0" smtClean="0"/>
              <a:t>Communications 	Corporation.</a:t>
            </a:r>
          </a:p>
          <a:p>
            <a:pPr algn="just" eaLnBrk="1" hangingPunct="1"/>
            <a:r>
              <a:rPr lang="en-CA" sz="2400" dirty="0" smtClean="0"/>
              <a:t>1998 – The W3C accepted </a:t>
            </a:r>
            <a:r>
              <a:rPr lang="en-CA" sz="2400" b="1" dirty="0" smtClean="0"/>
              <a:t>XML</a:t>
            </a:r>
            <a:r>
              <a:rPr lang="en-CA" sz="2400" dirty="0" smtClean="0"/>
              <a:t> version 1.0 specifications as a 	Recommendation — the main focus of the W3C </a:t>
            </a:r>
            <a:r>
              <a:rPr lang="en-US" sz="2400" dirty="0" smtClean="0"/>
              <a:t>and 	supersedes HTML.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BC9A6-F95A-4A38-8CE5-31D1EAE37E5F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HTTP (Hypertext Transfer Protocol)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437"/>
          </a:xfrm>
        </p:spPr>
        <p:txBody>
          <a:bodyPr rtlCol="0">
            <a:normAutofit fontScale="77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HTTP</a:t>
            </a:r>
            <a:r>
              <a:rPr lang="en-CA" dirty="0" smtClean="0"/>
              <a:t>: a protocol that was originally designed for transmitting hypermedia, but can also support the transmission of </a:t>
            </a:r>
            <a:r>
              <a:rPr lang="en-US" dirty="0" smtClean="0"/>
              <a:t>any file type.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• HTTP is a </a:t>
            </a:r>
            <a:r>
              <a:rPr lang="en-US" b="1" dirty="0" smtClean="0"/>
              <a:t>stateless</a:t>
            </a:r>
            <a:r>
              <a:rPr lang="en-US" dirty="0" smtClean="0"/>
              <a:t> request/response protocol: no information </a:t>
            </a:r>
            <a:r>
              <a:rPr lang="en-CA" dirty="0" smtClean="0"/>
              <a:t>carried over for the next request.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• The basic request format: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Method URI Version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Additional-Headers: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Message-body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The </a:t>
            </a:r>
            <a:r>
              <a:rPr lang="en-CA" b="1" dirty="0" smtClean="0"/>
              <a:t>URI </a:t>
            </a:r>
            <a:r>
              <a:rPr lang="en-CA" dirty="0" smtClean="0"/>
              <a:t>(Uniform Resource Identifier): an identifier for the resource accessed, e.g. the host name, always preceded by </a:t>
            </a:r>
            <a:r>
              <a:rPr lang="en-US" dirty="0" smtClean="0"/>
              <a:t>the token “http://”.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3796B-744A-405D-8463-23CC0E136B30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ubtitl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 eaLnBrk="1" hangingPunct="1"/>
            <a:r>
              <a:rPr lang="en-CA" sz="2400" smtClean="0"/>
              <a:t>• Two popular methods: </a:t>
            </a:r>
            <a:r>
              <a:rPr lang="en-CA" sz="2400" b="1" smtClean="0"/>
              <a:t>GET</a:t>
            </a:r>
            <a:r>
              <a:rPr lang="en-CA" sz="2400" smtClean="0"/>
              <a:t> and </a:t>
            </a:r>
            <a:r>
              <a:rPr lang="en-CA" sz="2400" b="1" smtClean="0"/>
              <a:t>POST</a:t>
            </a:r>
            <a:r>
              <a:rPr lang="en-CA" sz="2400" smtClean="0"/>
              <a:t>.</a:t>
            </a:r>
          </a:p>
          <a:p>
            <a:pPr eaLnBrk="1" hangingPunct="1"/>
            <a:endParaRPr lang="en-CA" sz="2400" smtClean="0"/>
          </a:p>
          <a:p>
            <a:pPr eaLnBrk="1" hangingPunct="1"/>
            <a:r>
              <a:rPr lang="en-US" sz="2400" smtClean="0"/>
              <a:t>• The basic response format:</a:t>
            </a:r>
          </a:p>
          <a:p>
            <a:pPr eaLnBrk="1" hangingPunct="1"/>
            <a:endParaRPr lang="en-US" sz="2400" smtClean="0"/>
          </a:p>
          <a:p>
            <a:pPr lvl="1" eaLnBrk="1" hangingPunct="1"/>
            <a:r>
              <a:rPr lang="en-US" sz="2000" smtClean="0"/>
              <a:t>	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Version Status-Code Status-Phrase</a:t>
            </a:r>
          </a:p>
          <a:p>
            <a:pPr lvl="1" eaLnBrk="1" hangingPunct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	Additional-Headers</a:t>
            </a:r>
          </a:p>
          <a:p>
            <a:pPr lvl="1" eaLnBrk="1" hangingPunct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	Message-body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CA" sz="2400" smtClean="0"/>
              <a:t>• Two commonly seen </a:t>
            </a:r>
            <a:r>
              <a:rPr lang="en-CA" sz="2400" b="1" smtClean="0"/>
              <a:t>status codes</a:t>
            </a:r>
            <a:r>
              <a:rPr lang="en-CA" sz="2400" smtClean="0"/>
              <a:t>:</a:t>
            </a:r>
          </a:p>
          <a:p>
            <a:pPr eaLnBrk="1" hangingPunct="1"/>
            <a:endParaRPr lang="en-CA" sz="2400" smtClean="0"/>
          </a:p>
          <a:p>
            <a:pPr eaLnBrk="1" hangingPunct="1"/>
            <a:r>
              <a:rPr lang="en-CA" sz="2400" smtClean="0"/>
              <a:t>	1. </a:t>
            </a:r>
            <a:r>
              <a:rPr lang="en-CA" sz="2400" b="1" smtClean="0"/>
              <a:t>200 OK </a:t>
            </a:r>
            <a:r>
              <a:rPr lang="en-CA" sz="2400" smtClean="0"/>
              <a:t>— the request was processed successfully.</a:t>
            </a:r>
          </a:p>
          <a:p>
            <a:pPr eaLnBrk="1" hangingPunct="1"/>
            <a:r>
              <a:rPr lang="en-CA" sz="2400" smtClean="0"/>
              <a:t>	2. </a:t>
            </a:r>
            <a:r>
              <a:rPr lang="en-CA" sz="2400" b="1" smtClean="0"/>
              <a:t>404 Not Found </a:t>
            </a:r>
            <a:r>
              <a:rPr lang="en-CA" sz="2400" smtClean="0"/>
              <a:t>— the URI does not exist.</a:t>
            </a:r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44375-30BD-4EDA-8982-5F533B114800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HTML (Hypertext Markup Language)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• </a:t>
            </a:r>
            <a:r>
              <a:rPr lang="en-CA" b="1" dirty="0" smtClean="0"/>
              <a:t>HTML</a:t>
            </a:r>
            <a:r>
              <a:rPr lang="en-CA" dirty="0" smtClean="0"/>
              <a:t>: a language for publishing Hypermedia on the World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Wide Web — defined using SGML: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1. HTML uses ASCII, it is portable to all different (possibly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US" dirty="0" smtClean="0"/>
              <a:t>		binary incompatible) computer hardware.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2. The current version of HTML is version 4.01.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3. The next generation of HTML is XHTML — a 				reformulation of HTML using XML.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US" dirty="0" smtClean="0"/>
              <a:t>• HTML uses </a:t>
            </a:r>
            <a:r>
              <a:rPr lang="en-US" b="1" dirty="0" smtClean="0"/>
              <a:t>tags</a:t>
            </a:r>
            <a:r>
              <a:rPr lang="en-US" dirty="0" smtClean="0"/>
              <a:t> to describe document elements: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–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&lt;token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CA" dirty="0" smtClean="0"/>
              <a:t>— defining a starting point.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–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&lt;/token&gt; </a:t>
            </a:r>
            <a:r>
              <a:rPr lang="en-CA" dirty="0" smtClean="0"/>
              <a:t>— the ending point of the element.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– Some elements have no ending tags.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38D30-3B7F-4B89-A669-3E1F5AF11DA8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CA" dirty="0" smtClean="0"/>
              <a:t>A very simple HTML page is as follows: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&lt;HTML&gt; &lt;HEAD&gt;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&lt;TITLE&gt;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A sample web page.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&lt;/TITLE&gt;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		&lt;META NAME = "Author" CONTENT = 			"Cranky Professor"&gt;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&lt;/HEAD&gt; &lt;BODY&gt;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&lt;P&gt;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>
                <a:latin typeface="Courier New" pitchFamily="49" charset="0"/>
                <a:cs typeface="Courier New" pitchFamily="49" charset="0"/>
              </a:rPr>
              <a:t>		We can put any text we like here, 			since this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 paragraph element.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&lt;/P&gt;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&lt;/BODY&gt; &lt;/HTML&gt;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Naturally, HTML has more complex structures and can be mixed in with other standards.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F856F-D4B6-4179-9768-D1D7864E42C3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28596" y="436716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XML (Extensible Markup Language)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28596" y="1667029"/>
            <a:ext cx="8229600" cy="4389437"/>
          </a:xfrm>
        </p:spPr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• </a:t>
            </a:r>
            <a:r>
              <a:rPr lang="en-CA" b="1" dirty="0" smtClean="0"/>
              <a:t>XML</a:t>
            </a:r>
            <a:r>
              <a:rPr lang="en-CA" dirty="0" smtClean="0"/>
              <a:t>: a mark-up language for the WWW in which there is modularity of data, structure and view so that user or application can be able to define the tags (structure).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• Example of using XML to retrieve stock information from a database according to a user query: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CA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1. First use a global Document Type Definition (</a:t>
            </a:r>
            <a:r>
              <a:rPr lang="en-CA" b="1" dirty="0" smtClean="0"/>
              <a:t>DTD</a:t>
            </a:r>
            <a:r>
              <a:rPr lang="en-CA" dirty="0" smtClean="0"/>
              <a:t>) that </a:t>
            </a:r>
            <a:r>
              <a:rPr lang="en-US" dirty="0" smtClean="0"/>
              <a:t>is already defined.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2. The server side script will abide by the DTD rules to generate an XML  document according to the query using </a:t>
            </a:r>
            <a:r>
              <a:rPr lang="en-US" dirty="0" smtClean="0"/>
              <a:t>data from your database.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3. Finally send user the </a:t>
            </a:r>
            <a:r>
              <a:rPr lang="en-CA" i="1" dirty="0" smtClean="0"/>
              <a:t>XML Style Sheet </a:t>
            </a:r>
            <a:r>
              <a:rPr lang="en-CA" dirty="0" smtClean="0"/>
              <a:t>(XSL) depending on the type of  device used to display the information.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09FDE-095E-4D6B-805A-1740115CC4D1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• The current XML version is XML 1.0, approved by the W3C </a:t>
            </a:r>
            <a:r>
              <a:rPr lang="en-US" dirty="0" smtClean="0"/>
              <a:t>in Feb. 1998.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• XML syntax looks like HTML syntax, although it is much </a:t>
            </a:r>
            <a:r>
              <a:rPr lang="en-US" dirty="0" smtClean="0"/>
              <a:t>more strict: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– All tags are in lower case, and a tag that has only inline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data has to terminate itself, i.e.,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&lt;token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/&gt;.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– Uses name spaces so that multiple DTDs declaring 	different elements but with similar tag names can have 	their </a:t>
            </a:r>
            <a:r>
              <a:rPr lang="en-US" dirty="0" smtClean="0"/>
              <a:t>elements distinguished.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tabLst>
                <a:tab pos="534988" algn="l"/>
              </a:tabLst>
              <a:defRPr/>
            </a:pPr>
            <a:r>
              <a:rPr lang="en-CA" dirty="0" smtClean="0"/>
              <a:t>	– DTDs can be imported from URIs as well.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4E881-B387-4545-8AED-0FEBF82B854C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ubtitl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 eaLnBrk="1" hangingPunct="1"/>
            <a:r>
              <a:rPr lang="en-CA" smtClean="0"/>
              <a:t>• An example of an XML document structure — the definition for a small XHTML document:</a:t>
            </a:r>
          </a:p>
          <a:p>
            <a:pPr eaLnBrk="1" hangingPunct="1"/>
            <a:r>
              <a:rPr lang="en-US" smtClean="0"/>
              <a:t>	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&lt;?xml version="1.0" encoding="iso-8859-1"?&gt; 	&lt;!DOCTYPE html</a:t>
            </a:r>
            <a:r>
              <a:rPr lang="pl-PL" sz="2000" smtClean="0">
                <a:latin typeface="Courier New" pitchFamily="49" charset="0"/>
                <a:cs typeface="Courier New" pitchFamily="49" charset="0"/>
              </a:rPr>
              <a:t>PUBLIC "-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l-PL" sz="2000" smtClean="0">
                <a:latin typeface="Courier New" pitchFamily="49" charset="0"/>
                <a:cs typeface="Courier New" pitchFamily="49" charset="0"/>
              </a:rPr>
              <a:t>//W3C//DTD XHTML 1.0”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	"http://www.w3.org/TR/xhtml1/DTD/xhtml1-	transition.dtd"&gt;</a:t>
            </a:r>
          </a:p>
          <a:p>
            <a:pPr eaLnBrk="1" hangingPunct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	&lt;html xmlns="http://www.w3.org/1999/xhtml"&gt;</a:t>
            </a:r>
          </a:p>
          <a:p>
            <a:pPr eaLnBrk="1" hangingPunct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		... [html that follows the above mentioned 		XML rules]</a:t>
            </a:r>
          </a:p>
          <a:p>
            <a:pPr eaLnBrk="1" hangingPunct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	&lt;/html&gt;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598D2F-6575-476F-9493-F9E045A27564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1200" dirty="0">
                <a:latin typeface="+mj-lt"/>
                <a:ea typeface="+mj-ea"/>
                <a:cs typeface="+mj-cs"/>
              </a:rPr>
              <a:t>Overall Aims of Course:</a:t>
            </a:r>
          </a:p>
        </p:txBody>
      </p:sp>
      <p:sp>
        <p:nvSpPr>
          <p:cNvPr id="8195" name="Subtitle 2"/>
          <p:cNvSpPr>
            <a:spLocks noGrp="1"/>
          </p:cNvSpPr>
          <p:nvPr>
            <p:ph idx="1"/>
          </p:nvPr>
        </p:nvSpPr>
        <p:spPr>
          <a:xfrm>
            <a:off x="428625" y="1428750"/>
            <a:ext cx="8501063" cy="3214688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q"/>
            </a:pPr>
            <a:r>
              <a:rPr lang="en-US" dirty="0" smtClean="0"/>
              <a:t>Understand the mean of multimedia and how to use it.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dirty="0" smtClean="0"/>
              <a:t>Understand each multimedia components formats and processing operation.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dirty="0" smtClean="0"/>
              <a:t>Understand the problems of multimedia sources transmission, and the need to compression.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dirty="0" smtClean="0"/>
              <a:t>Understand the different types of compression.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47578-1855-4A84-9ACF-BBAE5269065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The following XML related specifications are also </a:t>
            </a:r>
            <a:r>
              <a:rPr lang="en-US" dirty="0" smtClean="0"/>
              <a:t>standardized: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– </a:t>
            </a:r>
            <a:r>
              <a:rPr lang="en-CA" b="1" dirty="0" smtClean="0"/>
              <a:t>XML Protocol</a:t>
            </a:r>
            <a:r>
              <a:rPr lang="en-CA" dirty="0" smtClean="0"/>
              <a:t>: used to exchange XML information </a:t>
            </a:r>
            <a:r>
              <a:rPr lang="en-US" dirty="0" smtClean="0"/>
              <a:t>between	processes.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– </a:t>
            </a:r>
            <a:r>
              <a:rPr lang="en-CA" b="1" dirty="0" smtClean="0"/>
              <a:t>XML Schema</a:t>
            </a:r>
            <a:r>
              <a:rPr lang="en-CA" dirty="0" smtClean="0"/>
              <a:t>: a more structured and powerful language </a:t>
            </a:r>
            <a:r>
              <a:rPr lang="en-US" dirty="0" smtClean="0"/>
              <a:t>for 	defining XML data types (tags).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– </a:t>
            </a:r>
            <a:r>
              <a:rPr lang="en-CA" b="1" dirty="0" smtClean="0"/>
              <a:t>XSL</a:t>
            </a:r>
            <a:r>
              <a:rPr lang="en-CA" dirty="0" smtClean="0"/>
              <a:t>: basically CSS for XML.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CA" dirty="0" smtClean="0"/>
          </a:p>
          <a:p>
            <a:pPr marL="640080" lvl="1" indent="-246888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– </a:t>
            </a:r>
            <a:r>
              <a:rPr lang="en-US" b="1" dirty="0" smtClean="0"/>
              <a:t>SMIL</a:t>
            </a:r>
            <a:r>
              <a:rPr lang="en-US" dirty="0" smtClean="0"/>
              <a:t>: Synchronized Multimedia Integration Language, 	pronounced </a:t>
            </a:r>
            <a:r>
              <a:rPr lang="en-CA" dirty="0" smtClean="0"/>
              <a:t>“smile”—a particular application of XML (globally 	predefined DTD) that allows for specification of interaction  among any media types and user input, in a </a:t>
            </a:r>
            <a:r>
              <a:rPr lang="en-US" dirty="0" smtClean="0"/>
              <a:t>temporally  scripted manner.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E17F9-9AA6-426F-B4C7-4206375FB36F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SMIL (Synchronized Multimedia Integration</a:t>
            </a:r>
            <a:br>
              <a:rPr lang="en-US" sz="3600" dirty="0" smtClean="0"/>
            </a:br>
            <a:r>
              <a:rPr lang="en-US" sz="3600" dirty="0" smtClean="0"/>
              <a:t>Language)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Purpose of SMIL</a:t>
            </a:r>
            <a:r>
              <a:rPr lang="en-CA" dirty="0" smtClean="0"/>
              <a:t>: it is also desirable to be able to publish multimedia presentations using a mark-up language.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A multimedia mark-up language needs to enable scheduling and synchronization of different multimedia elements, and define their interactivity with the user.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The W3C established a Working Group in 1997 to come up with specifications for a multimedia synchronization language — SMIL 2.0 was accepted in August 2001.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SMIL 2.0 is specified in XML using a </a:t>
            </a:r>
            <a:r>
              <a:rPr lang="en-CA" i="1" dirty="0" smtClean="0"/>
              <a:t>modularization</a:t>
            </a:r>
            <a:r>
              <a:rPr lang="en-CA" dirty="0" smtClean="0"/>
              <a:t> approach similar to the one used in </a:t>
            </a:r>
            <a:r>
              <a:rPr lang="en-CA" dirty="0" err="1" smtClean="0"/>
              <a:t>xhtml</a:t>
            </a:r>
            <a:r>
              <a:rPr lang="en-CA" dirty="0" smtClean="0"/>
              <a:t>: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5E4AC-051C-43B4-8AAF-DD4EC0E31188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 rtlCol="0">
            <a:normAutofit fontScale="92500" lnSpcReduction="10000"/>
          </a:bodyPr>
          <a:lstStyle/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1. All SMIL elements are divided into modules — sets of XML elements, attributes and values that define one con</a:t>
            </a:r>
            <a:r>
              <a:rPr lang="en-US" dirty="0" err="1" smtClean="0"/>
              <a:t>ceptual</a:t>
            </a:r>
            <a:r>
              <a:rPr lang="en-US" dirty="0" smtClean="0"/>
              <a:t> functionality.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2. In the interest of modularization, not all available modules need to be included for all applications.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CA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3. </a:t>
            </a:r>
            <a:r>
              <a:rPr lang="en-CA" b="1" dirty="0" smtClean="0"/>
              <a:t>Language Profiles</a:t>
            </a:r>
            <a:r>
              <a:rPr lang="en-CA" dirty="0" smtClean="0"/>
              <a:t>: specifies a particular grouping of modules, and particular modules may have integration requirements that a profile must follow.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CA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	– SMIL 2.0 has a main language profile that includes 	al</a:t>
            </a:r>
            <a:r>
              <a:rPr lang="en-US" dirty="0" smtClean="0"/>
              <a:t>most all SMIL modules.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Basic elements of SMIL as shown in the following example: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5DF74-7BC7-480D-B35B-42344DDB7478}" type="slidenum">
              <a:rPr lang="en-US"/>
              <a:pPr>
                <a:defRPr/>
              </a:pPr>
              <a:t>32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ubtitl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nb-NO" sz="1600" smtClean="0"/>
              <a:t>	</a:t>
            </a:r>
            <a:r>
              <a:rPr lang="nb-NO" sz="1600" smtClean="0">
                <a:latin typeface="Courier New" pitchFamily="49" charset="0"/>
                <a:cs typeface="Courier New" pitchFamily="49" charset="0"/>
              </a:rPr>
              <a:t>&lt;!DOCTYPE smil PUBLIC "-//W3C//DTD SMIL 2.0"</a:t>
            </a: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"http://www.w3.org/2001/SMIL20/SMIL20.dtd"&gt;</a:t>
            </a: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&lt;smil xmlns="http://www.w3.org/2001/SMIL20/Language"&gt;</a:t>
            </a: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&lt;head&gt;</a:t>
            </a: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en-CA" sz="1600" smtClean="0">
                <a:latin typeface="Courier New" pitchFamily="49" charset="0"/>
                <a:cs typeface="Courier New" pitchFamily="49" charset="0"/>
              </a:rPr>
              <a:t>		&lt;meta name="Author" content="Some Professor" /&gt;</a:t>
            </a: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&lt;/head&gt;</a:t>
            </a: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&lt;body&gt;</a:t>
            </a: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	&lt;par id="MakingOfABook"&gt;</a:t>
            </a: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		&lt;seq&gt;</a:t>
            </a: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			&lt;video src="authorview.mpg" /&gt;</a:t>
            </a: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			&lt;img src="onagoodday.jpg" /&gt;</a:t>
            </a: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		&lt;/seq&gt;</a:t>
            </a: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		&lt;audio src="authorview.wav" /&gt;</a:t>
            </a: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		&lt;text src="http://www.cs.sfu.ca/mmbook/" /&gt;</a:t>
            </a: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	&lt;/par&gt;</a:t>
            </a: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&lt;/body&gt;</a:t>
            </a:r>
          </a:p>
          <a:p>
            <a:pPr eaLnBrk="1" hangingPunct="1">
              <a:tabLst>
                <a:tab pos="534988" algn="l"/>
                <a:tab pos="1077913" algn="l"/>
                <a:tab pos="1611313" algn="l"/>
              </a:tabLst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&lt;/smil&gt;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3709C-9474-4749-9F79-B44086CC7E53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pPr eaLnBrk="1" hangingPunct="1"/>
            <a:r>
              <a:rPr lang="en-CA" sz="3600" dirty="0" smtClean="0"/>
              <a:t>1.4 Overview of Multimedia Software Tools</a:t>
            </a:r>
            <a:endParaRPr lang="en-US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The categories of software tools briefly examined here are: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	1. </a:t>
            </a:r>
            <a:r>
              <a:rPr lang="en-CA" b="1" dirty="0" smtClean="0"/>
              <a:t>Music Sequencing and Notation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	2. </a:t>
            </a:r>
            <a:r>
              <a:rPr lang="en-US" b="1" dirty="0" smtClean="0"/>
              <a:t>Digital Audio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	3. </a:t>
            </a:r>
            <a:r>
              <a:rPr lang="en-CA" b="1" dirty="0" smtClean="0"/>
              <a:t>Graphics and Image Editing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	4. </a:t>
            </a:r>
            <a:r>
              <a:rPr lang="en-US" b="1" dirty="0" smtClean="0"/>
              <a:t>Video Editing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	5. </a:t>
            </a:r>
            <a:r>
              <a:rPr lang="en-US" b="1" dirty="0" smtClean="0"/>
              <a:t>Animation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	6. </a:t>
            </a:r>
            <a:r>
              <a:rPr lang="en-US" b="1" dirty="0" smtClean="0"/>
              <a:t>Multimedia Authoring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8348C-EDD9-4CE6-800D-7AFDF65BCFED}" type="slidenum">
              <a:rPr lang="en-US"/>
              <a:pPr>
                <a:defRPr/>
              </a:pPr>
              <a:t>34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Music Sequencing and Notation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Cakewalk</a:t>
            </a:r>
            <a:r>
              <a:rPr lang="en-CA" dirty="0" smtClean="0"/>
              <a:t>: now called Pro Audio.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	– The term </a:t>
            </a:r>
            <a:r>
              <a:rPr lang="en-CA" b="1" dirty="0" smtClean="0"/>
              <a:t>sequencer</a:t>
            </a:r>
            <a:r>
              <a:rPr lang="en-CA" dirty="0" smtClean="0"/>
              <a:t> comes from older devices that stored sequences of 	notes (“events”, in MIDI).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	– It is also possible to insert WAV files and Windows MCI commands (for 	animation and video) into music tracks (MCI is a ubiquitous 	component of the Windows API.)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err="1" smtClean="0"/>
              <a:t>Cubase</a:t>
            </a:r>
            <a:r>
              <a:rPr lang="en-CA" dirty="0" smtClean="0"/>
              <a:t>: another sequencing/editing program, with capabilities similar to those of Cakewalk. It includes some digital </a:t>
            </a:r>
            <a:r>
              <a:rPr lang="en-US" dirty="0" smtClean="0"/>
              <a:t>audio editing tools.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Macromedia </a:t>
            </a:r>
            <a:r>
              <a:rPr lang="en-CA" b="1" dirty="0" err="1" smtClean="0"/>
              <a:t>Soundedit</a:t>
            </a:r>
            <a:r>
              <a:rPr lang="en-CA" dirty="0" smtClean="0"/>
              <a:t>: mature program for creating audio for multimedia projects and the web that integrates well with other Macromedia products such as Flash and Director.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CF232F-5895-445B-8217-A82EB8C713AF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Digital Audio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Digital Audio tools deal with accessing and editing the actual sampled sounds that make up audio: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– </a:t>
            </a:r>
            <a:r>
              <a:rPr lang="en-CA" b="1" dirty="0" smtClean="0"/>
              <a:t>Cool Edit</a:t>
            </a:r>
            <a:r>
              <a:rPr lang="en-CA" dirty="0" smtClean="0"/>
              <a:t>: a very powerful and popular digital audio </a:t>
            </a:r>
            <a:r>
              <a:rPr lang="en-US" dirty="0" smtClean="0"/>
              <a:t>toolkit; emulates a professional audio studio — </a:t>
            </a:r>
            <a:r>
              <a:rPr lang="en-US" dirty="0" err="1" smtClean="0"/>
              <a:t>multitrack</a:t>
            </a:r>
            <a:r>
              <a:rPr lang="en-US" dirty="0" smtClean="0"/>
              <a:t> </a:t>
            </a:r>
            <a:r>
              <a:rPr lang="en-CA" dirty="0" smtClean="0"/>
              <a:t>productions and sound file editing including digital signal </a:t>
            </a:r>
            <a:r>
              <a:rPr lang="en-US" dirty="0" smtClean="0"/>
              <a:t>processing effects.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– </a:t>
            </a:r>
            <a:r>
              <a:rPr lang="en-CA" b="1" dirty="0" smtClean="0"/>
              <a:t>Sound Forge</a:t>
            </a:r>
            <a:r>
              <a:rPr lang="en-CA" dirty="0" smtClean="0"/>
              <a:t>: a sophisticated PC-based program for </a:t>
            </a:r>
            <a:r>
              <a:rPr lang="en-US" dirty="0" smtClean="0"/>
              <a:t>editing audio WAV files.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– </a:t>
            </a:r>
            <a:r>
              <a:rPr lang="en-CA" b="1" dirty="0" smtClean="0"/>
              <a:t>Pro Tools</a:t>
            </a:r>
            <a:r>
              <a:rPr lang="en-CA" dirty="0" smtClean="0"/>
              <a:t>: a high-end integrated audio production and editing environment — MIDI creation and manipulation; powerful audio mixing, recording, and editing software.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9971E-75FD-4180-9BED-0E1A1D3307CE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Graphics and Image Editing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Adobe Illustrator</a:t>
            </a:r>
            <a:r>
              <a:rPr lang="en-CA" dirty="0" smtClean="0"/>
              <a:t>: a powerful publishing tool from Adobe.  Uses vector graphics; graphics can be exported to Web.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Adobe Photoshop</a:t>
            </a:r>
            <a:r>
              <a:rPr lang="en-CA" dirty="0" smtClean="0"/>
              <a:t>: the standard in a graphics, image proc</a:t>
            </a:r>
            <a:r>
              <a:rPr lang="en-US" dirty="0" err="1" smtClean="0"/>
              <a:t>essing</a:t>
            </a:r>
            <a:r>
              <a:rPr lang="en-US" dirty="0" smtClean="0"/>
              <a:t> and manipulation tool.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	– Allows layers of images, graphics, and text that can be separately 	</a:t>
            </a:r>
            <a:r>
              <a:rPr lang="en-US" dirty="0" smtClean="0"/>
              <a:t>manipulated for maximum flexibility.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	– </a:t>
            </a:r>
            <a:r>
              <a:rPr lang="en-CA" b="1" dirty="0" smtClean="0"/>
              <a:t>Filter factory </a:t>
            </a:r>
            <a:r>
              <a:rPr lang="en-CA" dirty="0" smtClean="0"/>
              <a:t>permits creation of sophisticated lighting-effects  </a:t>
            </a:r>
            <a:r>
              <a:rPr lang="en-CA" dirty="0" err="1" smtClean="0"/>
              <a:t>fil</a:t>
            </a:r>
            <a:r>
              <a:rPr lang="en-US" dirty="0" err="1" smtClean="0"/>
              <a:t>ters</a:t>
            </a:r>
            <a:r>
              <a:rPr lang="en-US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Macromedia Fireworks</a:t>
            </a:r>
            <a:r>
              <a:rPr lang="en-CA" dirty="0" smtClean="0"/>
              <a:t>: software for making graphics </a:t>
            </a:r>
            <a:r>
              <a:rPr lang="en-CA" dirty="0" err="1" smtClean="0"/>
              <a:t>specif</a:t>
            </a:r>
            <a:r>
              <a:rPr lang="en-US" dirty="0" err="1" smtClean="0"/>
              <a:t>ically</a:t>
            </a:r>
            <a:r>
              <a:rPr lang="en-US" dirty="0" smtClean="0"/>
              <a:t> for 	the web.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Macromedia Freehand</a:t>
            </a:r>
            <a:r>
              <a:rPr lang="en-CA" dirty="0" smtClean="0"/>
              <a:t>: a text and web graphics editing tool that supports many bitmap formats such as GIF, PNG, </a:t>
            </a:r>
            <a:r>
              <a:rPr lang="en-US" dirty="0" smtClean="0"/>
              <a:t>and JPEG.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C4E03-3D8F-4628-9450-47151CEDC51F}" type="slidenum">
              <a:rPr lang="en-US"/>
              <a:pPr>
                <a:defRPr/>
              </a:pPr>
              <a:t>37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Video Editing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Adobe Premiere</a:t>
            </a:r>
            <a:r>
              <a:rPr lang="en-CA" dirty="0" smtClean="0"/>
              <a:t>: an intuitive, simple video editing tool for nonlinear editing, i.e., putting video clips into any order: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	– Video and audio are arranged in “tracks”.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	– Provides a large number of video and audio tracks, 	super</a:t>
            </a:r>
            <a:r>
              <a:rPr lang="en-US" dirty="0" smtClean="0"/>
              <a:t>impositions and virtual clips.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	– A large library of built-in transitions, filters and motions for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		clips </a:t>
            </a:r>
            <a:r>
              <a:rPr lang="en-CA" dirty="0" smtClean="0">
                <a:sym typeface="Wingdings" pitchFamily="2" charset="2"/>
              </a:rPr>
              <a:t> </a:t>
            </a:r>
            <a:r>
              <a:rPr lang="en-CA" dirty="0" smtClean="0"/>
              <a:t>effective multimedia productions with little </a:t>
            </a:r>
            <a:r>
              <a:rPr lang="en-US" dirty="0" smtClean="0"/>
              <a:t>effort.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Adobe After Effects</a:t>
            </a:r>
            <a:r>
              <a:rPr lang="en-CA" dirty="0" smtClean="0"/>
              <a:t>: a powerful video editing tool that enables users to add and change existing movies. Can add many effects: lighting, shadows, motion blurring; layers.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Final Cut Pro</a:t>
            </a:r>
            <a:r>
              <a:rPr lang="en-CA" dirty="0" smtClean="0"/>
              <a:t>: a video editing tool by Apple; Macintosh </a:t>
            </a:r>
            <a:r>
              <a:rPr lang="en-US" dirty="0" smtClean="0"/>
              <a:t>only.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A8F81-BEE6-462A-BE7E-A30A94C86301}" type="slidenum">
              <a:rPr lang="en-US"/>
              <a:pPr>
                <a:defRPr/>
              </a:pPr>
              <a:t>38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Animation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• </a:t>
            </a:r>
            <a:r>
              <a:rPr lang="en-US" b="1" dirty="0" smtClean="0"/>
              <a:t>Multimedia APIs</a:t>
            </a:r>
            <a:r>
              <a:rPr lang="en-US" dirty="0" smtClean="0"/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– </a:t>
            </a:r>
            <a:r>
              <a:rPr lang="en-CA" b="1" dirty="0" smtClean="0"/>
              <a:t>Java3D</a:t>
            </a:r>
            <a:r>
              <a:rPr lang="en-CA" dirty="0" smtClean="0"/>
              <a:t>: API used by Java to construct and render 3D graphics, similar to the way in which the Java Media </a:t>
            </a:r>
            <a:r>
              <a:rPr lang="en-US" dirty="0" smtClean="0"/>
              <a:t>Framework is used for handling media files.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	1. Provides a basic set of object primitives (cube, </a:t>
            </a:r>
            <a:r>
              <a:rPr lang="en-CA" dirty="0" err="1" smtClean="0"/>
              <a:t>splines</a:t>
            </a:r>
            <a:r>
              <a:rPr lang="en-CA" dirty="0" smtClean="0"/>
              <a:t>, </a:t>
            </a:r>
            <a:r>
              <a:rPr lang="en-US" dirty="0" smtClean="0"/>
              <a:t>etc.) 		for building scenes.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	2. It is an abstraction layer built on top of OpenGL or DirectX 			(the user can select which).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– </a:t>
            </a:r>
            <a:r>
              <a:rPr lang="en-CA" b="1" dirty="0" smtClean="0"/>
              <a:t>DirectX</a:t>
            </a:r>
            <a:r>
              <a:rPr lang="en-CA" dirty="0" smtClean="0"/>
              <a:t>: Windows API that supports video, images, 	au</a:t>
            </a:r>
            <a:r>
              <a:rPr lang="en-US" dirty="0" err="1" smtClean="0"/>
              <a:t>dio</a:t>
            </a:r>
            <a:r>
              <a:rPr lang="en-US" dirty="0" smtClean="0"/>
              <a:t> and 3-D animation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– </a:t>
            </a:r>
            <a:r>
              <a:rPr lang="en-CA" b="1" dirty="0" smtClean="0"/>
              <a:t>OpenGL</a:t>
            </a:r>
            <a:r>
              <a:rPr lang="en-CA" dirty="0" smtClean="0"/>
              <a:t>: the highly portable, most popular 3-D API.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6F0E3-9125-435E-AF4B-4D41C8593F84}" type="slidenum">
              <a:rPr lang="en-US"/>
              <a:pPr>
                <a:defRPr/>
              </a:pPr>
              <a:t>39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1200" dirty="0">
                <a:latin typeface="+mj-lt"/>
                <a:ea typeface="+mj-ea"/>
                <a:cs typeface="+mj-cs"/>
              </a:rPr>
              <a:t>Basic Information</a:t>
            </a:r>
          </a:p>
        </p:txBody>
      </p:sp>
      <p:sp>
        <p:nvSpPr>
          <p:cNvPr id="9219" name="Subtitle 2"/>
          <p:cNvSpPr>
            <a:spLocks noGrp="1"/>
          </p:cNvSpPr>
          <p:nvPr>
            <p:ph idx="1"/>
          </p:nvPr>
        </p:nvSpPr>
        <p:spPr>
          <a:xfrm>
            <a:off x="428625" y="1428750"/>
            <a:ext cx="8501063" cy="3214688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b="1" dirty="0" smtClean="0"/>
              <a:t> Lecture:</a:t>
            </a:r>
            <a:r>
              <a:rPr lang="en-US" dirty="0" smtClean="0"/>
              <a:t> 3hrs/Week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	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b="1" dirty="0" smtClean="0"/>
              <a:t> Practical:</a:t>
            </a:r>
            <a:r>
              <a:rPr lang="en-US" dirty="0" smtClean="0"/>
              <a:t> 2hrs/Week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F74B6-0B72-4674-8AB0-151B1DDD7E7C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 rtlCol="0"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• </a:t>
            </a:r>
            <a:r>
              <a:rPr lang="en-US" b="1" dirty="0" smtClean="0"/>
              <a:t>Rendering Tools</a:t>
            </a:r>
            <a:r>
              <a:rPr lang="en-US" dirty="0" smtClean="0"/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– </a:t>
            </a:r>
            <a:r>
              <a:rPr lang="en-CA" b="1" dirty="0" smtClean="0"/>
              <a:t>3D Studio Max</a:t>
            </a:r>
            <a:r>
              <a:rPr lang="en-CA" dirty="0" smtClean="0"/>
              <a:t>: rendering tool that includes a number of very 	high-end professional tools for character animation, game 	development, and visual effects production.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– </a:t>
            </a:r>
            <a:r>
              <a:rPr lang="en-CA" b="1" dirty="0" smtClean="0"/>
              <a:t>Softimage XSI</a:t>
            </a:r>
            <a:r>
              <a:rPr lang="en-CA" dirty="0" smtClean="0"/>
              <a:t>: a powerful modeling, animation, and rendering package used for animation and special effects in </a:t>
            </a:r>
            <a:r>
              <a:rPr lang="en-US" dirty="0" smtClean="0"/>
              <a:t>films and games.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– </a:t>
            </a:r>
            <a:r>
              <a:rPr lang="en-CA" b="1" dirty="0" smtClean="0"/>
              <a:t>Maya</a:t>
            </a:r>
            <a:r>
              <a:rPr lang="en-CA" dirty="0" smtClean="0"/>
              <a:t>: competing product to Softimage; as well, it is a </a:t>
            </a:r>
            <a:r>
              <a:rPr lang="en-US" dirty="0" smtClean="0"/>
              <a:t>complete modeling package.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– </a:t>
            </a:r>
            <a:r>
              <a:rPr lang="en-CA" b="1" dirty="0" err="1" smtClean="0"/>
              <a:t>RenderMan</a:t>
            </a:r>
            <a:r>
              <a:rPr lang="en-CA" dirty="0" smtClean="0"/>
              <a:t>: rendering package created by Pixar.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GIF Animation Packages</a:t>
            </a:r>
            <a:r>
              <a:rPr lang="en-CA" dirty="0" smtClean="0"/>
              <a:t>: a simpler approach to animation, allows very quick development of effective small anima</a:t>
            </a:r>
            <a:r>
              <a:rPr lang="en-US" dirty="0" err="1" smtClean="0"/>
              <a:t>tions</a:t>
            </a:r>
            <a:r>
              <a:rPr lang="en-US" dirty="0" smtClean="0"/>
              <a:t> for the web.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990F57-9416-4F14-8E6D-2EAA1E0C6D81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Multimedia Authoring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389437"/>
          </a:xfrm>
        </p:spPr>
        <p:txBody>
          <a:bodyPr rtlCol="0">
            <a:normAutofit fontScale="77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Macromedia Flash</a:t>
            </a:r>
            <a:r>
              <a:rPr lang="en-CA" dirty="0" smtClean="0"/>
              <a:t>: allows users to create interactive movies by using the score metaphor, i.e., a timeline arranged in parallel </a:t>
            </a:r>
            <a:r>
              <a:rPr lang="en-US" dirty="0" smtClean="0"/>
              <a:t>event sequences.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Macromedia Director</a:t>
            </a:r>
            <a:r>
              <a:rPr lang="en-CA" dirty="0" smtClean="0"/>
              <a:t>: uses a movie metaphor to create interactive presentations — very powerful and includes a built-in scripting language, </a:t>
            </a:r>
            <a:r>
              <a:rPr lang="en-CA" b="1" dirty="0" smtClean="0"/>
              <a:t>Lingo</a:t>
            </a:r>
            <a:r>
              <a:rPr lang="en-CA" dirty="0" smtClean="0"/>
              <a:t>, that allows creation of complex </a:t>
            </a:r>
            <a:r>
              <a:rPr lang="en-US" dirty="0" smtClean="0"/>
              <a:t>interactive movies.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Author-ware</a:t>
            </a:r>
            <a:r>
              <a:rPr lang="en-CA" dirty="0" smtClean="0"/>
              <a:t>: a mature, well-supported authoring product based on the </a:t>
            </a:r>
            <a:r>
              <a:rPr lang="en-CA" b="1" dirty="0" smtClean="0"/>
              <a:t>Iconic/Flow-control</a:t>
            </a:r>
            <a:r>
              <a:rPr lang="en-CA" dirty="0" smtClean="0"/>
              <a:t> metaphor.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Quest</a:t>
            </a:r>
            <a:r>
              <a:rPr lang="en-CA" dirty="0" smtClean="0"/>
              <a:t>: similar to </a:t>
            </a:r>
            <a:r>
              <a:rPr lang="en-CA" dirty="0" err="1" smtClean="0"/>
              <a:t>Authorware</a:t>
            </a:r>
            <a:r>
              <a:rPr lang="en-CA" dirty="0" smtClean="0"/>
              <a:t> in many ways, uses a type of flowcharting metaphor. However, the flowchart nodes can encapsulate information in a more abstract way (called </a:t>
            </a:r>
            <a:r>
              <a:rPr lang="en-CA" b="1" dirty="0" smtClean="0"/>
              <a:t>frames</a:t>
            </a:r>
            <a:r>
              <a:rPr lang="en-CA" dirty="0" smtClean="0"/>
              <a:t>) than simply subroutine levels.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2AEDB-65EB-4275-B466-3789C5C62951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Some Open-Source Multimedia Authoring Tools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Virtual Dub</a:t>
            </a:r>
            <a:r>
              <a:rPr lang="en-CA" dirty="0" smtClean="0"/>
              <a:t>: </a:t>
            </a:r>
            <a:r>
              <a:rPr lang="en-US" dirty="0" smtClean="0"/>
              <a:t>A video capture/processing utility for 32-bit Windows platforms, licensed under the GNU GPL.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http://www.virtualdub.org/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http://virtualdub.sourceforge.net/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smtClean="0"/>
              <a:t>Audacity</a:t>
            </a:r>
            <a:r>
              <a:rPr lang="en-CA" dirty="0" smtClean="0"/>
              <a:t>: </a:t>
            </a:r>
            <a:r>
              <a:rPr lang="en-US" dirty="0" smtClean="0"/>
              <a:t>Audacity is a free, easy-to-use audio editor and recorder for Windows, Mac OS X, GNU/Linux and other operating systems.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hlinkClick r:id="rId5"/>
              </a:rPr>
              <a:t>http://audacity.sourceforge.net/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CA" dirty="0" smtClean="0"/>
              <a:t>• </a:t>
            </a:r>
            <a:r>
              <a:rPr lang="en-CA" b="1" dirty="0" err="1" smtClean="0"/>
              <a:t>KompoZer</a:t>
            </a:r>
            <a:r>
              <a:rPr lang="en-CA" dirty="0" smtClean="0"/>
              <a:t>: </a:t>
            </a:r>
            <a:r>
              <a:rPr lang="en-US" dirty="0" smtClean="0"/>
              <a:t>A complete web authoring system that combines web file management and easy-to-use WYSIWYG web page editing. Designed to be extremely easy to use.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hlinkClick r:id="rId6"/>
              </a:rPr>
              <a:t>http://www.kompozer.net/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en-US" dirty="0" smtClean="0"/>
              <a:t>And a lot more at: </a:t>
            </a:r>
            <a:r>
              <a:rPr lang="en-US" dirty="0" smtClean="0">
                <a:hlinkClick r:id="rId7"/>
              </a:rPr>
              <a:t>http://sourceforge.net/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235D0E-1B08-45F1-92F6-46508645A306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1200" dirty="0">
                <a:latin typeface="+mj-lt"/>
                <a:ea typeface="+mj-ea"/>
                <a:cs typeface="+mj-cs"/>
              </a:rPr>
              <a:t>Weighting of assessments</a:t>
            </a:r>
          </a:p>
        </p:txBody>
      </p:sp>
      <p:sp>
        <p:nvSpPr>
          <p:cNvPr id="10243" name="Subtitle 2"/>
          <p:cNvSpPr>
            <a:spLocks noGrp="1"/>
          </p:cNvSpPr>
          <p:nvPr>
            <p:ph idx="1"/>
          </p:nvPr>
        </p:nvSpPr>
        <p:spPr>
          <a:xfrm>
            <a:off x="428625" y="1643063"/>
            <a:ext cx="8501063" cy="3214687"/>
          </a:xfrm>
        </p:spPr>
        <p:txBody>
          <a:bodyPr/>
          <a:lstStyle/>
          <a:p>
            <a:pPr eaLnBrk="1" hangingPunct="1"/>
            <a:r>
              <a:rPr lang="en-US" b="1" dirty="0" smtClean="0"/>
              <a:t>Semester Work: </a:t>
            </a:r>
            <a:r>
              <a:rPr lang="en-US" dirty="0" smtClean="0"/>
              <a:t>10%</a:t>
            </a:r>
          </a:p>
          <a:p>
            <a:pPr lvl="1" eaLnBrk="1" hangingPunct="1"/>
            <a:r>
              <a:rPr lang="en-US" dirty="0" smtClean="0"/>
              <a:t>Mid-Term</a:t>
            </a:r>
          </a:p>
          <a:p>
            <a:pPr lvl="1" eaLnBrk="1" hangingPunct="1"/>
            <a:r>
              <a:rPr lang="en-US" dirty="0" smtClean="0"/>
              <a:t>Quizzes</a:t>
            </a:r>
          </a:p>
          <a:p>
            <a:pPr lvl="1" eaLnBrk="1" hangingPunct="1"/>
            <a:r>
              <a:rPr lang="en-US" dirty="0" smtClean="0"/>
              <a:t>Assignments</a:t>
            </a:r>
          </a:p>
          <a:p>
            <a:pPr eaLnBrk="1" hangingPunct="1"/>
            <a:r>
              <a:rPr lang="en-US" b="1" dirty="0" smtClean="0"/>
              <a:t>Practice : </a:t>
            </a:r>
            <a:r>
              <a:rPr lang="en-US" dirty="0" smtClean="0"/>
              <a:t>15 %</a:t>
            </a:r>
          </a:p>
          <a:p>
            <a:pPr eaLnBrk="1" hangingPunct="1"/>
            <a:r>
              <a:rPr lang="en-US" b="1" dirty="0" smtClean="0"/>
              <a:t>Oral examination : </a:t>
            </a:r>
            <a:r>
              <a:rPr lang="en-US" dirty="0" smtClean="0"/>
              <a:t>10%</a:t>
            </a:r>
          </a:p>
          <a:p>
            <a:pPr eaLnBrk="1" hangingPunct="1"/>
            <a:r>
              <a:rPr lang="en-US" b="1" dirty="0" smtClean="0"/>
              <a:t>Final-term examination : </a:t>
            </a:r>
            <a:r>
              <a:rPr lang="en-US" dirty="0" smtClean="0"/>
              <a:t>65%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B67736-4524-468F-A873-84F6CDB936E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Autofit/>
          </a:bodyPr>
          <a:lstStyle/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1200" dirty="0" smtClean="0">
                <a:latin typeface="+mj-lt"/>
                <a:ea typeface="+mj-ea"/>
                <a:cs typeface="+mj-cs"/>
              </a:rPr>
              <a:t>Reference</a:t>
            </a:r>
            <a:endParaRPr lang="en-US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idx="1"/>
          </p:nvPr>
        </p:nvSpPr>
        <p:spPr>
          <a:xfrm>
            <a:off x="428625" y="1500188"/>
            <a:ext cx="8501063" cy="4714875"/>
          </a:xfrm>
        </p:spPr>
        <p:txBody>
          <a:bodyPr/>
          <a:lstStyle/>
          <a:p>
            <a:pPr eaLnBrk="1" hangingPunct="1"/>
            <a:r>
              <a:rPr lang="en-US" smtClean="0"/>
              <a:t>ZeNian Li and Mark S. Drew,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Fundamentals of Multimedia,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Pearson Education, 2004.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Chapman, Nigel P. Chapman , Digital Multimedia , John wiley ans Sons LTD 2000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A8991-12B2-4ED6-94AF-EE18B555C2D0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0" name="AutoShape 7" descr="http://t0.gstatic.com/images?q=tbn:ANd9GcTza9Pzw1seFyUIPW8Yv4rVm48qIgsJWcYTxtL7Qj6iQhPefpcp"/>
          <p:cNvSpPr>
            <a:spLocks noChangeAspect="1" noChangeArrowheads="1"/>
          </p:cNvSpPr>
          <p:nvPr/>
        </p:nvSpPr>
        <p:spPr bwMode="auto">
          <a:xfrm>
            <a:off x="7789863" y="-2590800"/>
            <a:ext cx="409575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271" name="Picture 9" descr="http://www.cs.sfu.ca/mmbook/images/cover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88" y="714375"/>
            <a:ext cx="3071812" cy="405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7851648" cy="1828800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Chapter 1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Introduction to Multimedia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1.1 What is Multimedia?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1.2 Multimedia and Hypermedia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1.3 World Wide Web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None/>
            </a:pPr>
            <a:r>
              <a:rPr lang="en-CA" sz="2200" smtClean="0"/>
              <a:t>1.4 Overview of Multimedia Software Tools</a:t>
            </a:r>
          </a:p>
          <a:p>
            <a:pPr marR="0" algn="l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200" smtClean="0"/>
              <a:t>1.5 Further Exploration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1.1 What is Multimedia?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28625" y="1643063"/>
            <a:ext cx="8215341" cy="4143391"/>
          </a:xfrm>
        </p:spPr>
        <p:txBody>
          <a:bodyPr rtlCol="0">
            <a:normAutofit fontScale="775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SzPct val="102000"/>
              <a:buFont typeface="Wingdings" pitchFamily="2" charset="2"/>
              <a:buChar char="q"/>
              <a:defRPr/>
            </a:pPr>
            <a:r>
              <a:rPr lang="en-CA" dirty="0" smtClean="0"/>
              <a:t>When different people mention the term multimedia, they often have quite different, or even opposing, viewpoints.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– A PC vendor: a PC that has sound capability, a DVD-ROM drive, </a:t>
            </a:r>
            <a:r>
              <a:rPr lang="en-CA" smtClean="0"/>
              <a:t>and </a:t>
            </a:r>
            <a:r>
              <a:rPr lang="en-CA" smtClean="0"/>
              <a:t>multimedia-enabled </a:t>
            </a:r>
            <a:r>
              <a:rPr lang="en-CA" dirty="0" smtClean="0"/>
              <a:t>microprocessors that understand additional multimedia instructions.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– A consumer entertainment vendor: interactive cable TV with hundreds of digital channels available, or a cable TV-like service delivered over a high-speed Internet connection.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CA" dirty="0" smtClean="0"/>
              <a:t>– A Computer Science (CS) student: applications that use multiple modalities, including text, images, drawings (graphics), animation, video, sound including speech, and </a:t>
            </a:r>
            <a:r>
              <a:rPr lang="en-CA" b="1" dirty="0" smtClean="0"/>
              <a:t>interactivity</a:t>
            </a:r>
            <a:r>
              <a:rPr lang="en-CA" dirty="0" smtClean="0"/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endParaRPr lang="en-CA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SzPct val="102000"/>
              <a:buFont typeface="Wingdings" pitchFamily="2" charset="2"/>
              <a:buChar char="q"/>
              <a:defRPr/>
            </a:pPr>
            <a:r>
              <a:rPr lang="en-US" dirty="0" smtClean="0"/>
              <a:t>Multimedia and Computer Science:</a:t>
            </a:r>
          </a:p>
          <a:p>
            <a:pPr marL="640080" lvl="1" indent="-246888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– Graphics, HCI, visualization, computer vision, data compression, graph theory, networking, database systems.  Multimedia and Hypermedia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6E33A-42A4-43A7-AFAE-68B2C66F577F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Components of Multimedia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437"/>
          </a:xfrm>
        </p:spPr>
        <p:txBody>
          <a:bodyPr rtlCol="0"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q"/>
              <a:defRPr/>
            </a:pPr>
            <a:r>
              <a:rPr lang="en-CA" dirty="0" smtClean="0"/>
              <a:t>Multimedia involves multiple modalities of text, audio, images, drawings, animation, and video.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q"/>
              <a:tabLst>
                <a:tab pos="449263" algn="l"/>
              </a:tabLst>
              <a:defRPr/>
            </a:pPr>
            <a:r>
              <a:rPr lang="en-CA" dirty="0" smtClean="0"/>
              <a:t>Examples of how these modalities are put to use:</a:t>
            </a:r>
          </a:p>
          <a:p>
            <a:pPr marL="971550" lvl="1" indent="-514350" algn="just" eaLnBrk="1" fontAlgn="auto" hangingPunct="1">
              <a:spcAft>
                <a:spcPts val="0"/>
              </a:spcAft>
              <a:buSzPct val="101000"/>
              <a:buFont typeface="+mj-lt"/>
              <a:buAutoNum type="arabicPeriod"/>
              <a:defRPr/>
            </a:pPr>
            <a:r>
              <a:rPr lang="en-US" dirty="0" smtClean="0"/>
              <a:t>Video teleconferencing.</a:t>
            </a:r>
          </a:p>
          <a:p>
            <a:pPr marL="971550" lvl="1" indent="-514350" algn="just" eaLnBrk="1" fontAlgn="auto" hangingPunct="1">
              <a:spcAft>
                <a:spcPts val="0"/>
              </a:spcAft>
              <a:buSzPct val="101000"/>
              <a:buFont typeface="+mj-lt"/>
              <a:buAutoNum type="arabicPeriod"/>
              <a:defRPr/>
            </a:pPr>
            <a:r>
              <a:rPr lang="en-CA" dirty="0" smtClean="0"/>
              <a:t>Distributed lectures for higher education.</a:t>
            </a:r>
          </a:p>
          <a:p>
            <a:pPr marL="971550" lvl="1" indent="-514350" algn="just" eaLnBrk="1" fontAlgn="auto" hangingPunct="1">
              <a:spcAft>
                <a:spcPts val="0"/>
              </a:spcAft>
              <a:buSzPct val="101000"/>
              <a:buFont typeface="+mj-lt"/>
              <a:buAutoNum type="arabicPeriod"/>
              <a:defRPr/>
            </a:pPr>
            <a:r>
              <a:rPr lang="en-US" dirty="0" smtClean="0"/>
              <a:t>Tele-medicine.</a:t>
            </a:r>
          </a:p>
          <a:p>
            <a:pPr marL="971550" lvl="1" indent="-514350" algn="just" eaLnBrk="1" fontAlgn="auto" hangingPunct="1">
              <a:spcAft>
                <a:spcPts val="0"/>
              </a:spcAft>
              <a:buSzPct val="101000"/>
              <a:buFont typeface="+mj-lt"/>
              <a:buAutoNum type="arabicPeriod"/>
              <a:defRPr/>
            </a:pPr>
            <a:r>
              <a:rPr lang="en-US" dirty="0" smtClean="0"/>
              <a:t>Co-operative work environments.</a:t>
            </a:r>
          </a:p>
          <a:p>
            <a:pPr marL="971550" lvl="1" indent="-514350" algn="just" eaLnBrk="1" fontAlgn="auto" hangingPunct="1">
              <a:spcAft>
                <a:spcPts val="0"/>
              </a:spcAft>
              <a:buSzPct val="101000"/>
              <a:buFont typeface="+mj-lt"/>
              <a:buAutoNum type="arabicPeriod"/>
              <a:defRPr/>
            </a:pPr>
            <a:r>
              <a:rPr lang="en-CA" dirty="0" smtClean="0"/>
              <a:t>Searching in (very) large video and image databases for </a:t>
            </a:r>
            <a:r>
              <a:rPr lang="en-US" dirty="0" smtClean="0"/>
              <a:t>target visual objects.</a:t>
            </a:r>
          </a:p>
          <a:p>
            <a:pPr marL="971550" lvl="1" indent="-514350" algn="just" eaLnBrk="1" fontAlgn="auto" hangingPunct="1">
              <a:spcAft>
                <a:spcPts val="0"/>
              </a:spcAft>
              <a:buSzPct val="101000"/>
              <a:buFont typeface="+mj-lt"/>
              <a:buAutoNum type="arabicPeriod"/>
              <a:defRPr/>
            </a:pPr>
            <a:r>
              <a:rPr lang="en-CA" dirty="0" smtClean="0"/>
              <a:t>“Augmented” reality: placing real-appearing computer graphics and video objects into scenes.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53A8FF-399D-4C31-AF86-014D9FACF63E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285750" y="6286500"/>
            <a:ext cx="8572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PETER@OKII9FVF81V8GRBC" val="307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4392</TotalTime>
  <Words>1678</Words>
  <Application>Microsoft Office PowerPoint</Application>
  <PresentationFormat>On-screen Show (4:3)</PresentationFormat>
  <Paragraphs>449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Constantia</vt:lpstr>
      <vt:lpstr>Wingdings 2</vt:lpstr>
      <vt:lpstr>Wingdings</vt:lpstr>
      <vt:lpstr>Courier New</vt:lpstr>
      <vt:lpstr>Flow</vt:lpstr>
      <vt:lpstr>Selected Topics  (Multimedia) Course Description</vt:lpstr>
      <vt:lpstr>Multimedia</vt:lpstr>
      <vt:lpstr>Overall Aims of Course:</vt:lpstr>
      <vt:lpstr>Basic Information</vt:lpstr>
      <vt:lpstr>Weighting of assessments</vt:lpstr>
      <vt:lpstr>Reference</vt:lpstr>
      <vt:lpstr>Chapter 1 Introduction to Multimedia</vt:lpstr>
      <vt:lpstr>1.1 What is Multimedia?</vt:lpstr>
      <vt:lpstr>Components of Multimedia</vt:lpstr>
      <vt:lpstr>Slide 10</vt:lpstr>
      <vt:lpstr>Multimedia Research Topics and Projects</vt:lpstr>
      <vt:lpstr>Current Multimedia Projects</vt:lpstr>
      <vt:lpstr>Slide 13</vt:lpstr>
      <vt:lpstr>1.2 Multimedia and Hypermedia</vt:lpstr>
      <vt:lpstr>Slide 15</vt:lpstr>
      <vt:lpstr>Slide 16</vt:lpstr>
      <vt:lpstr>Slide 17</vt:lpstr>
      <vt:lpstr>Hypermedia and Multimedia</vt:lpstr>
      <vt:lpstr>Slide 19</vt:lpstr>
      <vt:lpstr>Slide 20</vt:lpstr>
      <vt:lpstr>1.3 World Wide Web</vt:lpstr>
      <vt:lpstr>Slide 22</vt:lpstr>
      <vt:lpstr>HTTP (Hypertext Transfer Protocol)</vt:lpstr>
      <vt:lpstr>Slide 24</vt:lpstr>
      <vt:lpstr>HTML (Hypertext Markup Language)</vt:lpstr>
      <vt:lpstr>Slide 26</vt:lpstr>
      <vt:lpstr>XML (Extensible Markup Language)</vt:lpstr>
      <vt:lpstr>Slide 28</vt:lpstr>
      <vt:lpstr>Slide 29</vt:lpstr>
      <vt:lpstr>Slide 30</vt:lpstr>
      <vt:lpstr>SMIL (Synchronized Multimedia Integration Language)</vt:lpstr>
      <vt:lpstr>Slide 32</vt:lpstr>
      <vt:lpstr>Slide 33</vt:lpstr>
      <vt:lpstr>1.4 Overview of Multimedia Software Tools</vt:lpstr>
      <vt:lpstr>Music Sequencing and Notation</vt:lpstr>
      <vt:lpstr>Digital Audio</vt:lpstr>
      <vt:lpstr>Graphics and Image Editing</vt:lpstr>
      <vt:lpstr>Video Editing</vt:lpstr>
      <vt:lpstr>Animation</vt:lpstr>
      <vt:lpstr>Slide 40</vt:lpstr>
      <vt:lpstr>Multimedia Authoring</vt:lpstr>
      <vt:lpstr>Some Open-Source Multimedia Authoring Tools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1 - Introduction to Multimedia</dc:title>
  <dc:creator>Ehsan Adeli M.</dc:creator>
  <cp:lastModifiedBy>Stars</cp:lastModifiedBy>
  <cp:revision>147</cp:revision>
  <dcterms:created xsi:type="dcterms:W3CDTF">2008-06-02T02:38:53Z</dcterms:created>
  <dcterms:modified xsi:type="dcterms:W3CDTF">2014-10-13T05:29:59Z</dcterms:modified>
</cp:coreProperties>
</file>